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74" r:id="rId5"/>
    <p:sldId id="275" r:id="rId6"/>
    <p:sldId id="294" r:id="rId7"/>
    <p:sldId id="295" r:id="rId8"/>
    <p:sldId id="297" r:id="rId9"/>
    <p:sldId id="293" r:id="rId10"/>
    <p:sldId id="279" r:id="rId11"/>
    <p:sldId id="277" r:id="rId12"/>
    <p:sldId id="280" r:id="rId13"/>
    <p:sldId id="283" r:id="rId14"/>
    <p:sldId id="284" r:id="rId15"/>
    <p:sldId id="287" r:id="rId16"/>
    <p:sldId id="288" r:id="rId17"/>
    <p:sldId id="270"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E33ED7-EE44-B856-182E-E41664A34FFC}" name="Abi Baross" initials="AB" userId="S::abi.baross@scottishbooktrust.com::53dbbd71-7c58-4dc8-8989-85c9270e35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eresa Peteranna" initials="TP" lastIdx="1" clrIdx="0">
    <p:extLst>
      <p:ext uri="{19B8F6BF-5375-455C-9EA6-DF929625EA0E}">
        <p15:presenceInfo xmlns:p15="http://schemas.microsoft.com/office/powerpoint/2012/main" userId="S-1-5-21-3741981295-516810813-2680166165-7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BB9"/>
    <a:srgbClr val="D1D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EB5EC-22E6-917F-37AA-8AF617DE716B}" v="17" dt="2023-02-24T16:20:16.393"/>
    <p1510:client id="{8924A443-1443-8C68-2B54-D03326180195}" v="107" dt="2023-02-24T16:37:27.958"/>
    <p1510:client id="{9CD0126D-E82D-1E14-EA39-A18479B04DFB}" v="4" dt="2023-02-24T14:01:57.483"/>
    <p1510:client id="{C596BAEB-6746-4D3C-8CD7-5006EEA24C91}" v="1" dt="2023-02-24T15:57:22.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435A20-18CA-4BB7-82D1-9FDBC8DC0DAB}" type="datetimeFigureOut">
              <a:rPr lang="en-GB" smtClean="0"/>
              <a:t>28/02/2023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3043F6-E293-4595-A7DD-DF3E9EA50D2F}" type="slidenum">
              <a:rPr lang="en-GB" smtClean="0"/>
              <a:t>‹#›</a:t>
            </a:fld>
            <a:endParaRPr lang="en-GB"/>
          </a:p>
        </p:txBody>
      </p:sp>
    </p:spTree>
    <p:extLst>
      <p:ext uri="{BB962C8B-B14F-4D97-AF65-F5344CB8AC3E}">
        <p14:creationId xmlns:p14="http://schemas.microsoft.com/office/powerpoint/2010/main" val="1981307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570956" y="476622"/>
            <a:ext cx="851992" cy="638994"/>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260648" y="1259632"/>
            <a:ext cx="6192688" cy="77048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000" kern="1200">
        <a:solidFill>
          <a:schemeClr val="tx1"/>
        </a:solidFill>
        <a:latin typeface="Arial" pitchFamily="34" charset="0"/>
        <a:ea typeface="+mn-ea"/>
        <a:cs typeface="Arial" pitchFamily="34" charset="0"/>
      </a:defRPr>
    </a:lvl2pPr>
    <a:lvl3pPr marL="914400" algn="l" defTabSz="914400" rtl="0" eaLnBrk="1" latinLnBrk="0" hangingPunct="1">
      <a:defRPr sz="1000" kern="1200">
        <a:solidFill>
          <a:schemeClr val="tx1"/>
        </a:solidFill>
        <a:latin typeface="Arial" pitchFamily="34" charset="0"/>
        <a:ea typeface="+mn-ea"/>
        <a:cs typeface="Arial" pitchFamily="34" charset="0"/>
      </a:defRPr>
    </a:lvl3pPr>
    <a:lvl4pPr marL="1371600" algn="l" defTabSz="914400" rtl="0" eaLnBrk="1" latinLnBrk="0" hangingPunct="1">
      <a:defRPr sz="1000" kern="1200">
        <a:solidFill>
          <a:schemeClr val="tx1"/>
        </a:solidFill>
        <a:latin typeface="Arial" pitchFamily="34" charset="0"/>
        <a:ea typeface="+mn-ea"/>
        <a:cs typeface="Arial" pitchFamily="34" charset="0"/>
      </a:defRPr>
    </a:lvl4pPr>
    <a:lvl5pPr marL="1828800" algn="l" defTabSz="914400" rtl="0" eaLnBrk="1" latinLnBrk="0" hangingPunct="1">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0163" y="476250"/>
            <a:ext cx="852487" cy="639763"/>
          </a:xfrm>
        </p:spPr>
      </p:sp>
      <p:sp>
        <p:nvSpPr>
          <p:cNvPr id="3" name="Notes Placeholder 2"/>
          <p:cNvSpPr>
            <a:spLocks noGrp="1"/>
          </p:cNvSpPr>
          <p:nvPr>
            <p:ph type="body" idx="1"/>
          </p:nvPr>
        </p:nvSpPr>
        <p:spPr/>
        <p:txBody>
          <a:bodyPr/>
          <a:lstStyle/>
          <a:p>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1.2.2</a:t>
            </a:r>
            <a:br>
              <a:rPr lang="en-GB" sz="1000" kern="1200" baseline="0">
                <a:solidFill>
                  <a:schemeClr val="tx1"/>
                </a:solidFill>
                <a:effectLst/>
                <a:latin typeface="Arial" pitchFamily="34" charset="0"/>
                <a:ea typeface="+mn-ea"/>
                <a:cs typeface="Arial" pitchFamily="34" charset="0"/>
              </a:rPr>
            </a:br>
            <a:r>
              <a:rPr lang="en-GB" sz="1000" kern="1200">
                <a:solidFill>
                  <a:schemeClr val="tx1"/>
                </a:solidFill>
                <a:effectLst/>
                <a:latin typeface="Arial" pitchFamily="34" charset="0"/>
                <a:ea typeface="+mn-ea"/>
                <a:cs typeface="Arial" pitchFamily="34" charset="0"/>
              </a:rPr>
              <a:t>Learners should act as reading role models in one of the below ways, or in another way that suits their setting:</a:t>
            </a:r>
          </a:p>
          <a:p>
            <a:r>
              <a:rPr lang="en-GB" sz="1000" kern="1200">
                <a:solidFill>
                  <a:schemeClr val="tx1"/>
                </a:solidFill>
                <a:effectLst/>
                <a:latin typeface="Arial" pitchFamily="34" charset="0"/>
                <a:ea typeface="+mn-ea"/>
                <a:cs typeface="Arial" pitchFamily="34" charset="0"/>
              </a:rPr>
              <a:t> </a:t>
            </a:r>
          </a:p>
          <a:p>
            <a:pPr lvl="0"/>
            <a:r>
              <a:rPr lang="en-GB" sz="1000" kern="1200">
                <a:solidFill>
                  <a:schemeClr val="tx1"/>
                </a:solidFill>
                <a:effectLst/>
                <a:latin typeface="Arial" pitchFamily="34" charset="0"/>
                <a:ea typeface="+mn-ea"/>
                <a:cs typeface="Arial" pitchFamily="34" charset="0"/>
              </a:rPr>
              <a:t>Wearing ‘Ask me what I’m reading’ badges / lanyards</a:t>
            </a:r>
          </a:p>
          <a:p>
            <a:pPr lvl="0"/>
            <a:r>
              <a:rPr lang="en-GB" sz="1000" kern="1200">
                <a:solidFill>
                  <a:schemeClr val="tx1"/>
                </a:solidFill>
                <a:effectLst/>
                <a:latin typeface="Arial" pitchFamily="34" charset="0"/>
                <a:ea typeface="+mn-ea"/>
                <a:cs typeface="Arial" pitchFamily="34" charset="0"/>
              </a:rPr>
              <a:t>Talking about books they’ve read in assembly / at whole-school occasions</a:t>
            </a:r>
          </a:p>
          <a:p>
            <a:pPr lvl="0"/>
            <a:r>
              <a:rPr lang="en-GB" sz="1000" kern="1200">
                <a:solidFill>
                  <a:schemeClr val="tx1"/>
                </a:solidFill>
                <a:effectLst/>
                <a:latin typeface="Arial" pitchFamily="34" charset="0"/>
                <a:ea typeface="+mn-ea"/>
                <a:cs typeface="Arial" pitchFamily="34" charset="0"/>
              </a:rPr>
              <a:t>Creating learner-led recommendation lists for display</a:t>
            </a:r>
          </a:p>
          <a:p>
            <a:pPr lvl="0"/>
            <a:r>
              <a:rPr lang="en-GB" sz="1000" kern="1200">
                <a:solidFill>
                  <a:schemeClr val="tx1"/>
                </a:solidFill>
                <a:effectLst/>
                <a:latin typeface="Arial" pitchFamily="34" charset="0"/>
                <a:ea typeface="+mn-ea"/>
                <a:cs typeface="Arial" pitchFamily="34" charset="0"/>
              </a:rPr>
              <a:t>Making learner-led shelf labels or signs</a:t>
            </a:r>
          </a:p>
          <a:p>
            <a:pPr lvl="0"/>
            <a:r>
              <a:rPr lang="en-GB" sz="1000" kern="1200">
                <a:solidFill>
                  <a:schemeClr val="tx1"/>
                </a:solidFill>
                <a:effectLst/>
                <a:latin typeface="Arial" pitchFamily="34" charset="0"/>
                <a:ea typeface="+mn-ea"/>
                <a:cs typeface="Arial" pitchFamily="34" charset="0"/>
              </a:rPr>
              <a:t>Putting recommendation notes / bookmarks in books</a:t>
            </a:r>
          </a:p>
          <a:p>
            <a:pPr lvl="0"/>
            <a:r>
              <a:rPr lang="en-GB" sz="1000" kern="1200">
                <a:solidFill>
                  <a:schemeClr val="tx1"/>
                </a:solidFill>
                <a:effectLst/>
                <a:latin typeface="Arial" pitchFamily="34" charset="0"/>
                <a:ea typeface="+mn-ea"/>
                <a:cs typeface="Arial" pitchFamily="34" charset="0"/>
              </a:rPr>
              <a:t>Making recommendation videos</a:t>
            </a:r>
          </a:p>
          <a:p>
            <a:pPr lvl="0"/>
            <a:r>
              <a:rPr lang="en-GB" sz="1000" kern="1200">
                <a:solidFill>
                  <a:schemeClr val="tx1"/>
                </a:solidFill>
                <a:effectLst/>
                <a:latin typeface="Arial" pitchFamily="34" charset="0"/>
                <a:ea typeface="+mn-ea"/>
                <a:cs typeface="Arial" pitchFamily="34" charset="0"/>
              </a:rPr>
              <a:t>Making book trailers / vlogs</a:t>
            </a:r>
          </a:p>
          <a:p>
            <a:pPr lvl="0"/>
            <a:r>
              <a:rPr lang="en-GB" sz="1000" kern="1200">
                <a:solidFill>
                  <a:schemeClr val="tx1"/>
                </a:solidFill>
                <a:effectLst/>
                <a:latin typeface="Arial" pitchFamily="34" charset="0"/>
                <a:ea typeface="+mn-ea"/>
                <a:cs typeface="Arial" pitchFamily="34" charset="0"/>
              </a:rPr>
              <a:t>Making learner-led book lists for staff</a:t>
            </a:r>
          </a:p>
          <a:p>
            <a:r>
              <a:rPr lang="en-GB" sz="1000" kern="1200">
                <a:solidFill>
                  <a:schemeClr val="tx1"/>
                </a:solidFill>
                <a:effectLst/>
                <a:latin typeface="Arial" pitchFamily="34" charset="0"/>
                <a:ea typeface="+mn-ea"/>
                <a:cs typeface="Arial" pitchFamily="34" charset="0"/>
              </a:rPr>
              <a:t> </a:t>
            </a:r>
          </a:p>
          <a:p>
            <a:pPr fontAlgn="base">
              <a:lnSpc>
                <a:spcPct val="115000"/>
              </a:lnSpc>
              <a:spcAft>
                <a:spcPts val="800"/>
              </a:spcAft>
            </a:pPr>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1.2.3</a:t>
            </a:r>
            <a:br>
              <a:rPr lang="en-GB" sz="1000" kern="1200" baseline="0">
                <a:solidFill>
                  <a:schemeClr val="tx1"/>
                </a:solidFill>
                <a:effectLst/>
                <a:latin typeface="Arial" pitchFamily="34" charset="0"/>
                <a:ea typeface="+mn-ea"/>
                <a:cs typeface="Arial" pitchFamily="34" charset="0"/>
              </a:rPr>
            </a:br>
            <a:r>
              <a:rPr lang="en-GB" sz="1000">
                <a:solidFill>
                  <a:srgbClr val="000000"/>
                </a:solidFill>
                <a:effectLst/>
                <a:latin typeface="Arial" panose="020B0604020202020204" pitchFamily="34" charset="0"/>
                <a:ea typeface="Calibri" panose="020F0502020204030204" pitchFamily="34" charset="0"/>
              </a:rPr>
              <a:t>Staff should act as reading role models in one of the below ways, or in another way that suits their setting:</a:t>
            </a:r>
            <a:endParaRPr lang="en-GB" sz="1000">
              <a:effectLst/>
              <a:latin typeface="Arial" panose="020B0604020202020204" pitchFamily="34" charset="0"/>
              <a:ea typeface="Calibri" panose="020F0502020204030204" pitchFamily="34" charset="0"/>
            </a:endParaRP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Displaying signs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Wearing lanyards or badges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Talking about books they’ve read in assembly / at whole-school occasions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Giving learners opportunities to see them reading</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Having 'guess the reader' displays with photos of staff favourite books / bookshelves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Taking part in social media reading challenges, </a:t>
            </a:r>
            <a:r>
              <a:rPr lang="en-GB" sz="1000" err="1">
                <a:effectLst/>
                <a:latin typeface="Arial" panose="020B0604020202020204" pitchFamily="34" charset="0"/>
                <a:ea typeface="Calibri" panose="020F0502020204030204" pitchFamily="34" charset="0"/>
              </a:rPr>
              <a:t>eg.</a:t>
            </a:r>
            <a:r>
              <a:rPr lang="en-GB" sz="1000">
                <a:effectLst/>
                <a:latin typeface="Arial" panose="020B0604020202020204" pitchFamily="34" charset="0"/>
                <a:ea typeface="Calibri" panose="020F0502020204030204" pitchFamily="34" charset="0"/>
              </a:rPr>
              <a:t> 'post a photo of your reading lunch'</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Sharing book recommendation videos</a:t>
            </a:r>
          </a:p>
          <a:p>
            <a:endParaRPr lang="en-GB"/>
          </a:p>
        </p:txBody>
      </p:sp>
    </p:spTree>
    <p:extLst>
      <p:ext uri="{BB962C8B-B14F-4D97-AF65-F5344CB8AC3E}">
        <p14:creationId xmlns:p14="http://schemas.microsoft.com/office/powerpoint/2010/main" val="106203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0163" y="476250"/>
            <a:ext cx="852487" cy="639763"/>
          </a:xfrm>
        </p:spPr>
      </p:sp>
      <p:sp>
        <p:nvSpPr>
          <p:cNvPr id="3" name="Notes Placeholder 2"/>
          <p:cNvSpPr>
            <a:spLocks noGrp="1"/>
          </p:cNvSpPr>
          <p:nvPr>
            <p:ph type="body" idx="1"/>
          </p:nvPr>
        </p:nvSpPr>
        <p:spPr/>
        <p:txBody>
          <a:bodyPr>
            <a:normAutofit lnSpcReduction="10000"/>
          </a:bodyPr>
          <a:lstStyle/>
          <a:p>
            <a:pPr>
              <a:lnSpc>
                <a:spcPct val="115000"/>
              </a:lnSpc>
              <a:spcAft>
                <a:spcPts val="800"/>
              </a:spcAft>
            </a:pPr>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2.3.4</a:t>
            </a:r>
            <a:br>
              <a:rPr lang="en-GB" sz="1000" kern="1200" baseline="0">
                <a:solidFill>
                  <a:schemeClr val="tx1"/>
                </a:solidFill>
                <a:effectLst/>
                <a:latin typeface="Arial" pitchFamily="34" charset="0"/>
                <a:ea typeface="+mn-ea"/>
                <a:cs typeface="Arial" pitchFamily="34" charset="0"/>
              </a:rPr>
            </a:br>
            <a:r>
              <a:rPr lang="en-GB" sz="1800">
                <a:effectLst/>
                <a:latin typeface="Arial" panose="020B0604020202020204" pitchFamily="34" charset="0"/>
                <a:ea typeface="Calibri" panose="020F0502020204030204" pitchFamily="34" charset="0"/>
              </a:rPr>
              <a:t>Schools should allow all learners to respond to what they’re reading in a variety of engaging ways that best suit their needs in one of the below ways, or in another way that suits their setting:</a:t>
            </a:r>
          </a:p>
          <a:p>
            <a:pPr>
              <a:lnSpc>
                <a:spcPct val="115000"/>
              </a:lnSpc>
              <a:spcAft>
                <a:spcPts val="800"/>
              </a:spcAft>
            </a:pPr>
            <a:r>
              <a:rPr lang="en-GB" sz="1800">
                <a:effectLst/>
                <a:latin typeface="Arial" panose="020B0604020202020204" pitchFamily="34" charset="0"/>
                <a:ea typeface="Calibri" panose="020F0502020204030204" pitchFamily="34" charset="0"/>
              </a:rPr>
              <a:t> </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Reading journal / drawing</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Blog / vlog / book trailer</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Social media post</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Book review / recommendation for school newspaper / website</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Creative writing piece</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Use of expressive arts, </a:t>
            </a:r>
            <a:r>
              <a:rPr lang="en-GB" sz="1800" err="1">
                <a:effectLst/>
                <a:latin typeface="Arial" panose="020B0604020202020204" pitchFamily="34" charset="0"/>
                <a:ea typeface="Calibri" panose="020F0502020204030204" pitchFamily="34" charset="0"/>
              </a:rPr>
              <a:t>eg.</a:t>
            </a:r>
            <a:r>
              <a:rPr lang="en-GB" sz="1800">
                <a:effectLst/>
                <a:latin typeface="Arial" panose="020B0604020202020204" pitchFamily="34" charset="0"/>
                <a:ea typeface="Calibri" panose="020F0502020204030204" pitchFamily="34" charset="0"/>
              </a:rPr>
              <a:t> drama, music, dance etc.</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Enterprise project, </a:t>
            </a:r>
            <a:r>
              <a:rPr lang="en-GB" sz="1800" err="1">
                <a:effectLst/>
                <a:latin typeface="Arial" panose="020B0604020202020204" pitchFamily="34" charset="0"/>
                <a:ea typeface="Calibri" panose="020F0502020204030204" pitchFamily="34" charset="0"/>
              </a:rPr>
              <a:t>eg.</a:t>
            </a:r>
            <a:r>
              <a:rPr lang="en-GB" sz="1800">
                <a:effectLst/>
                <a:latin typeface="Arial" panose="020B0604020202020204" pitchFamily="34" charset="0"/>
                <a:ea typeface="Calibri" panose="020F0502020204030204" pitchFamily="34" charset="0"/>
              </a:rPr>
              <a:t> creating a school recipe book based on favourite books</a:t>
            </a:r>
          </a:p>
          <a:p>
            <a:pPr>
              <a:lnSpc>
                <a:spcPct val="115000"/>
              </a:lnSpc>
              <a:spcAft>
                <a:spcPts val="800"/>
              </a:spcAft>
            </a:pPr>
            <a:br>
              <a:rPr lang="en-GB"/>
            </a:br>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2.2.2</a:t>
            </a:r>
            <a:br>
              <a:rPr lang="en-GB" sz="1000" kern="1200" baseline="0">
                <a:solidFill>
                  <a:schemeClr val="tx1"/>
                </a:solidFill>
                <a:effectLst/>
                <a:latin typeface="Arial" pitchFamily="34" charset="0"/>
                <a:ea typeface="+mn-ea"/>
                <a:cs typeface="Arial" pitchFamily="34" charset="0"/>
              </a:rPr>
            </a:br>
            <a:r>
              <a:rPr lang="en-GB" sz="1800">
                <a:effectLst/>
                <a:latin typeface="Arial" panose="020B0604020202020204" pitchFamily="34" charset="0"/>
                <a:ea typeface="Calibri" panose="020F0502020204030204" pitchFamily="34" charset="0"/>
              </a:rPr>
              <a:t>Schools should use book projects to inspire classes to read by completing the below mandatory action:</a:t>
            </a:r>
          </a:p>
          <a:p>
            <a:pPr>
              <a:lnSpc>
                <a:spcPct val="115000"/>
              </a:lnSpc>
              <a:spcAft>
                <a:spcPts val="800"/>
              </a:spcAft>
            </a:pPr>
            <a:r>
              <a:rPr lang="en-GB" sz="1800">
                <a:effectLst/>
                <a:latin typeface="Arial" panose="020B0604020202020204" pitchFamily="34" charset="0"/>
                <a:ea typeface="Calibri" panose="020F0502020204030204" pitchFamily="34" charset="0"/>
              </a:rPr>
              <a:t> </a:t>
            </a:r>
          </a:p>
          <a:p>
            <a:pPr marL="342900" lvl="0" indent="-342900">
              <a:lnSpc>
                <a:spcPct val="115000"/>
              </a:lnSpc>
              <a:spcAft>
                <a:spcPts val="800"/>
              </a:spcAft>
              <a:buFont typeface="Symbol" panose="05050102010706020507" pitchFamily="18" charset="2"/>
              <a:buChar char=""/>
            </a:pPr>
            <a:r>
              <a:rPr lang="en-GB" sz="1800" b="1">
                <a:effectLst/>
                <a:latin typeface="Arial" panose="020B0604020202020204" pitchFamily="34" charset="0"/>
                <a:ea typeface="Calibri" panose="020F0502020204030204" pitchFamily="34" charset="0"/>
              </a:rPr>
              <a:t>Primary</a:t>
            </a:r>
            <a:r>
              <a:rPr lang="en-GB" sz="1800">
                <a:effectLst/>
                <a:latin typeface="Arial" panose="020B0604020202020204" pitchFamily="34" charset="0"/>
                <a:ea typeface="Calibri" panose="020F0502020204030204" pitchFamily="34" charset="0"/>
              </a:rPr>
              <a:t> – ensuring every learner does one interdisciplinary project per year</a:t>
            </a:r>
          </a:p>
          <a:p>
            <a:br>
              <a:rPr lang="en-GB" sz="1000" kern="1200" baseline="0">
                <a:solidFill>
                  <a:schemeClr val="tx1"/>
                </a:solidFill>
                <a:effectLst/>
                <a:latin typeface="Arial" pitchFamily="34" charset="0"/>
                <a:ea typeface="+mn-ea"/>
                <a:cs typeface="Arial" pitchFamily="34" charset="0"/>
              </a:rPr>
            </a:br>
            <a:endParaRPr lang="en-GB"/>
          </a:p>
        </p:txBody>
      </p:sp>
    </p:spTree>
    <p:extLst>
      <p:ext uri="{BB962C8B-B14F-4D97-AF65-F5344CB8AC3E}">
        <p14:creationId xmlns:p14="http://schemas.microsoft.com/office/powerpoint/2010/main" val="1346139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0163" y="476250"/>
            <a:ext cx="852487" cy="639763"/>
          </a:xfrm>
        </p:spPr>
      </p:sp>
      <p:sp>
        <p:nvSpPr>
          <p:cNvPr id="3" name="Notes Placeholder 2"/>
          <p:cNvSpPr>
            <a:spLocks noGrp="1"/>
          </p:cNvSpPr>
          <p:nvPr>
            <p:ph type="body" idx="1"/>
          </p:nvPr>
        </p:nvSpPr>
        <p:spPr/>
        <p:txBody>
          <a:bodyPr/>
          <a:lstStyle/>
          <a:p>
            <a:pPr>
              <a:lnSpc>
                <a:spcPct val="115000"/>
              </a:lnSpc>
              <a:spcAft>
                <a:spcPts val="800"/>
              </a:spcAft>
            </a:pPr>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2.5.1</a:t>
            </a:r>
            <a:br>
              <a:rPr lang="en-GB" sz="1000" kern="1200" baseline="0">
                <a:solidFill>
                  <a:schemeClr val="tx1"/>
                </a:solidFill>
                <a:effectLst/>
                <a:latin typeface="Arial" pitchFamily="34" charset="0"/>
                <a:ea typeface="+mn-ea"/>
                <a:cs typeface="Arial" pitchFamily="34" charset="0"/>
              </a:rPr>
            </a:br>
            <a:r>
              <a:rPr lang="en-GB" sz="1800">
                <a:effectLst/>
                <a:latin typeface="Arial" panose="020B0604020202020204" pitchFamily="34" charset="0"/>
                <a:ea typeface="Times New Roman" panose="02020603050405020304" pitchFamily="18" charset="0"/>
              </a:rPr>
              <a:t>Schools should engage with learners’ families to promote reading for pleasure by completing the below three mandatory actions:</a:t>
            </a:r>
            <a:endParaRPr lang="en-GB" sz="1800">
              <a:effectLst/>
              <a:latin typeface="Arial" panose="020B0604020202020204" pitchFamily="34" charset="0"/>
              <a:ea typeface="Calibri" panose="020F0502020204030204" pitchFamily="34" charset="0"/>
            </a:endParaRPr>
          </a:p>
          <a:p>
            <a:pPr marL="457200">
              <a:lnSpc>
                <a:spcPct val="115000"/>
              </a:lnSpc>
              <a:spcAft>
                <a:spcPts val="800"/>
              </a:spcAft>
            </a:pPr>
            <a:r>
              <a:rPr lang="en-GB" sz="1800">
                <a:effectLst/>
                <a:latin typeface="Arial" panose="020B0604020202020204" pitchFamily="34" charset="0"/>
                <a:ea typeface="Times New Roman" panose="02020603050405020304" pitchFamily="18" charset="0"/>
              </a:rPr>
              <a:t> </a:t>
            </a:r>
            <a:endParaRPr lang="en-GB" sz="1800">
              <a:effectLst/>
              <a:latin typeface="Arial" panose="020B0604020202020204" pitchFamily="34" charset="0"/>
              <a:ea typeface="Calibri" panose="020F0502020204030204" pitchFamily="34" charset="0"/>
            </a:endParaRP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Times New Roman" panose="02020603050405020304" pitchFamily="18" charset="0"/>
              </a:rPr>
              <a:t>Providing access to books to take home / encouraging families to join their local library for access to books,  </a:t>
            </a:r>
            <a:r>
              <a:rPr lang="en-GB" sz="1800" err="1">
                <a:effectLst/>
                <a:latin typeface="Arial" panose="020B0604020202020204" pitchFamily="34" charset="0"/>
                <a:ea typeface="Times New Roman" panose="02020603050405020304" pitchFamily="18" charset="0"/>
              </a:rPr>
              <a:t>ebooks</a:t>
            </a:r>
            <a:r>
              <a:rPr lang="en-GB" sz="1800">
                <a:effectLst/>
                <a:latin typeface="Arial" panose="020B0604020202020204" pitchFamily="34" charset="0"/>
                <a:ea typeface="Times New Roman" panose="02020603050405020304" pitchFamily="18" charset="0"/>
              </a:rPr>
              <a:t> and audiobooks </a:t>
            </a:r>
            <a:endParaRPr lang="en-GB" sz="1800">
              <a:effectLst/>
              <a:latin typeface="Arial" panose="020B0604020202020204" pitchFamily="34" charset="0"/>
              <a:ea typeface="Calibri" panose="020F0502020204030204" pitchFamily="34" charset="0"/>
            </a:endParaRP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Times New Roman" panose="02020603050405020304" pitchFamily="18" charset="0"/>
              </a:rPr>
              <a:t>Communicating with families about the school’s reading projects and signposting to appropriate resources / setting fun reading challenges</a:t>
            </a:r>
            <a:endParaRPr lang="en-GB" sz="1800">
              <a:effectLst/>
              <a:latin typeface="Arial" panose="020B0604020202020204" pitchFamily="34" charset="0"/>
              <a:ea typeface="Calibri" panose="020F0502020204030204" pitchFamily="34" charset="0"/>
            </a:endParaRPr>
          </a:p>
          <a:p>
            <a:pPr marL="342900" lvl="0" indent="-342900">
              <a:lnSpc>
                <a:spcPct val="115000"/>
              </a:lnSpc>
              <a:spcAft>
                <a:spcPts val="800"/>
              </a:spcAft>
              <a:buFont typeface="Symbol" panose="05050102010706020507" pitchFamily="18" charset="2"/>
              <a:buChar char=""/>
            </a:pPr>
            <a:r>
              <a:rPr lang="en-GB" sz="1800" b="1">
                <a:effectLst/>
                <a:latin typeface="Arial" panose="020B0604020202020204" pitchFamily="34" charset="0"/>
                <a:ea typeface="Times New Roman" panose="02020603050405020304" pitchFamily="18" charset="0"/>
              </a:rPr>
              <a:t>Primary only</a:t>
            </a:r>
            <a:r>
              <a:rPr lang="en-GB" sz="1800">
                <a:effectLst/>
                <a:latin typeface="Arial" panose="020B0604020202020204" pitchFamily="34" charset="0"/>
                <a:ea typeface="Times New Roman" panose="02020603050405020304" pitchFamily="18" charset="0"/>
              </a:rPr>
              <a:t> – making the most of the P1 Bookbug Family Bag and Read, Write Count initiatives by sharing resources and  encouraging the use of the bags at home.</a:t>
            </a:r>
            <a:endParaRPr lang="en-GB" sz="1800">
              <a:effectLst/>
              <a:latin typeface="Arial" panose="020B0604020202020204" pitchFamily="34" charset="0"/>
              <a:ea typeface="Calibri" panose="020F0502020204030204" pitchFamily="34" charset="0"/>
            </a:endParaRPr>
          </a:p>
          <a:p>
            <a:pPr marL="457200">
              <a:lnSpc>
                <a:spcPct val="115000"/>
              </a:lnSpc>
              <a:spcAft>
                <a:spcPts val="800"/>
              </a:spcAft>
            </a:pPr>
            <a:r>
              <a:rPr lang="en-GB" sz="1800">
                <a:effectLst/>
                <a:latin typeface="Arial" panose="020B0604020202020204" pitchFamily="34" charset="0"/>
                <a:ea typeface="Times New Roman" panose="02020603050405020304" pitchFamily="18" charset="0"/>
              </a:rPr>
              <a:t> </a:t>
            </a:r>
            <a:endParaRPr lang="en-GB" sz="1800">
              <a:effectLst/>
              <a:latin typeface="Arial" panose="020B0604020202020204" pitchFamily="34" charset="0"/>
              <a:ea typeface="Calibri" panose="020F0502020204030204" pitchFamily="34" charset="0"/>
            </a:endParaRPr>
          </a:p>
          <a:p>
            <a:endParaRPr lang="en-GB"/>
          </a:p>
        </p:txBody>
      </p:sp>
    </p:spTree>
    <p:extLst>
      <p:ext uri="{BB962C8B-B14F-4D97-AF65-F5344CB8AC3E}">
        <p14:creationId xmlns:p14="http://schemas.microsoft.com/office/powerpoint/2010/main" val="3879898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0163" y="476250"/>
            <a:ext cx="852487" cy="639763"/>
          </a:xfrm>
        </p:spPr>
      </p:sp>
      <p:sp>
        <p:nvSpPr>
          <p:cNvPr id="3" name="Notes Placeholder 2"/>
          <p:cNvSpPr>
            <a:spLocks noGrp="1"/>
          </p:cNvSpPr>
          <p:nvPr>
            <p:ph type="body" idx="1"/>
          </p:nvPr>
        </p:nvSpPr>
        <p:spPr/>
        <p:txBody>
          <a:bodyPr/>
          <a:lstStyle/>
          <a:p>
            <a:pPr>
              <a:lnSpc>
                <a:spcPct val="115000"/>
              </a:lnSpc>
              <a:spcAft>
                <a:spcPts val="800"/>
              </a:spcAft>
            </a:pPr>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3.2.1</a:t>
            </a:r>
            <a:br>
              <a:rPr lang="en-GB" sz="1000" kern="1200" baseline="0">
                <a:solidFill>
                  <a:schemeClr val="tx1"/>
                </a:solidFill>
                <a:effectLst/>
                <a:latin typeface="Arial" pitchFamily="34" charset="0"/>
                <a:ea typeface="+mn-ea"/>
                <a:cs typeface="Arial" pitchFamily="34" charset="0"/>
              </a:rPr>
            </a:br>
            <a:r>
              <a:rPr lang="en-GB" sz="1800">
                <a:effectLst/>
                <a:latin typeface="Arial" panose="020B0604020202020204" pitchFamily="34" charset="0"/>
                <a:ea typeface="Calibri" panose="020F0502020204030204" pitchFamily="34" charset="0"/>
              </a:rPr>
              <a:t>Schools should reward the progress of individual learners in one of the below ways, or in another way that suits their setting:</a:t>
            </a:r>
          </a:p>
          <a:p>
            <a:pPr marL="457200">
              <a:lnSpc>
                <a:spcPct val="115000"/>
              </a:lnSpc>
              <a:spcAft>
                <a:spcPts val="800"/>
              </a:spcAft>
            </a:pPr>
            <a:r>
              <a:rPr lang="en-GB" sz="1800">
                <a:effectLst/>
                <a:latin typeface="Arial" panose="020B0604020202020204" pitchFamily="34" charset="0"/>
                <a:ea typeface="Calibri" panose="020F0502020204030204" pitchFamily="34" charset="0"/>
              </a:rPr>
              <a:t> </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Presenting certificates</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Awarding small prizes such as bookmarks, stickers etc.</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Awarding points through the school's individual rewards system</a:t>
            </a:r>
          </a:p>
          <a:p>
            <a:r>
              <a:rPr lang="en-GB" sz="1800">
                <a:effectLst/>
                <a:latin typeface="Arial" panose="020B0604020202020204" pitchFamily="34" charset="0"/>
                <a:ea typeface="Calibri" panose="020F0502020204030204" pitchFamily="34" charset="0"/>
              </a:rPr>
              <a:t>Having class / school awards to recognise effort, </a:t>
            </a:r>
            <a:r>
              <a:rPr lang="en-GB" sz="1800" err="1">
                <a:effectLst/>
                <a:latin typeface="Arial" panose="020B0604020202020204" pitchFamily="34" charset="0"/>
                <a:ea typeface="Calibri" panose="020F0502020204030204" pitchFamily="34" charset="0"/>
              </a:rPr>
              <a:t>eg.</a:t>
            </a:r>
            <a:r>
              <a:rPr lang="en-GB" sz="1800">
                <a:effectLst/>
                <a:latin typeface="Arial" panose="020B0604020202020204" pitchFamily="34" charset="0"/>
                <a:ea typeface="Calibri" panose="020F0502020204030204" pitchFamily="34" charset="0"/>
              </a:rPr>
              <a:t> 'reader of the week' or 'reader who has made the most recommendations' etc.</a:t>
            </a:r>
            <a:endParaRPr lang="en-GB"/>
          </a:p>
        </p:txBody>
      </p:sp>
    </p:spTree>
    <p:extLst>
      <p:ext uri="{BB962C8B-B14F-4D97-AF65-F5344CB8AC3E}">
        <p14:creationId xmlns:p14="http://schemas.microsoft.com/office/powerpoint/2010/main" val="3777854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0163" y="476250"/>
            <a:ext cx="852487" cy="639763"/>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583F011-BD07-4160-B025-46FAAB33C66E}" type="slidenum">
              <a:rPr lang="en-GB" smtClean="0"/>
              <a:pPr/>
              <a:t>14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0163" y="476250"/>
            <a:ext cx="852487" cy="639763"/>
          </a:xfrm>
        </p:spPr>
      </p:sp>
      <p:sp>
        <p:nvSpPr>
          <p:cNvPr id="3" name="Notes Placeholder 2"/>
          <p:cNvSpPr>
            <a:spLocks noGrp="1"/>
          </p:cNvSpPr>
          <p:nvPr>
            <p:ph type="body" idx="1"/>
          </p:nvPr>
        </p:nvSpPr>
        <p:spPr/>
        <p:txBody>
          <a:bodyPr/>
          <a:lstStyle/>
          <a:p>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1.2.2</a:t>
            </a:r>
            <a:br>
              <a:rPr lang="en-GB" sz="1000" kern="1200" baseline="0">
                <a:solidFill>
                  <a:schemeClr val="tx1"/>
                </a:solidFill>
                <a:effectLst/>
                <a:latin typeface="Arial" pitchFamily="34" charset="0"/>
                <a:ea typeface="+mn-ea"/>
                <a:cs typeface="Arial" pitchFamily="34" charset="0"/>
              </a:rPr>
            </a:br>
            <a:r>
              <a:rPr lang="en-GB" sz="1000" kern="1200">
                <a:solidFill>
                  <a:schemeClr val="tx1"/>
                </a:solidFill>
                <a:effectLst/>
                <a:latin typeface="Arial" pitchFamily="34" charset="0"/>
                <a:ea typeface="+mn-ea"/>
                <a:cs typeface="Arial" pitchFamily="34" charset="0"/>
              </a:rPr>
              <a:t>Learners should act as reading role models in one of the below ways, or in another way that suits their setting:</a:t>
            </a:r>
          </a:p>
          <a:p>
            <a:r>
              <a:rPr lang="en-GB" sz="1000" kern="1200">
                <a:solidFill>
                  <a:schemeClr val="tx1"/>
                </a:solidFill>
                <a:effectLst/>
                <a:latin typeface="Arial" pitchFamily="34" charset="0"/>
                <a:ea typeface="+mn-ea"/>
                <a:cs typeface="Arial" pitchFamily="34" charset="0"/>
              </a:rPr>
              <a:t> </a:t>
            </a:r>
          </a:p>
          <a:p>
            <a:pPr lvl="0"/>
            <a:r>
              <a:rPr lang="en-GB" sz="1000" kern="1200">
                <a:solidFill>
                  <a:schemeClr val="tx1"/>
                </a:solidFill>
                <a:effectLst/>
                <a:latin typeface="Arial" pitchFamily="34" charset="0"/>
                <a:ea typeface="+mn-ea"/>
                <a:cs typeface="Arial" pitchFamily="34" charset="0"/>
              </a:rPr>
              <a:t>Wearing ‘Ask me what I’m reading’ badges / lanyards</a:t>
            </a:r>
          </a:p>
          <a:p>
            <a:pPr lvl="0"/>
            <a:r>
              <a:rPr lang="en-GB" sz="1000" kern="1200">
                <a:solidFill>
                  <a:schemeClr val="tx1"/>
                </a:solidFill>
                <a:effectLst/>
                <a:latin typeface="Arial" pitchFamily="34" charset="0"/>
                <a:ea typeface="+mn-ea"/>
                <a:cs typeface="Arial" pitchFamily="34" charset="0"/>
              </a:rPr>
              <a:t>Talking about books they’ve read in assembly / at whole-school occasions</a:t>
            </a:r>
          </a:p>
          <a:p>
            <a:pPr lvl="0"/>
            <a:r>
              <a:rPr lang="en-GB" sz="1000" kern="1200">
                <a:solidFill>
                  <a:schemeClr val="tx1"/>
                </a:solidFill>
                <a:effectLst/>
                <a:latin typeface="Arial" pitchFamily="34" charset="0"/>
                <a:ea typeface="+mn-ea"/>
                <a:cs typeface="Arial" pitchFamily="34" charset="0"/>
              </a:rPr>
              <a:t>Creating learner-led recommendation lists for display</a:t>
            </a:r>
          </a:p>
          <a:p>
            <a:pPr lvl="0"/>
            <a:r>
              <a:rPr lang="en-GB" sz="1000" kern="1200">
                <a:solidFill>
                  <a:schemeClr val="tx1"/>
                </a:solidFill>
                <a:effectLst/>
                <a:latin typeface="Arial" pitchFamily="34" charset="0"/>
                <a:ea typeface="+mn-ea"/>
                <a:cs typeface="Arial" pitchFamily="34" charset="0"/>
              </a:rPr>
              <a:t>Making learner-led shelf labels or signs</a:t>
            </a:r>
          </a:p>
          <a:p>
            <a:pPr lvl="0"/>
            <a:r>
              <a:rPr lang="en-GB" sz="1000" kern="1200">
                <a:solidFill>
                  <a:schemeClr val="tx1"/>
                </a:solidFill>
                <a:effectLst/>
                <a:latin typeface="Arial" pitchFamily="34" charset="0"/>
                <a:ea typeface="+mn-ea"/>
                <a:cs typeface="Arial" pitchFamily="34" charset="0"/>
              </a:rPr>
              <a:t>Putting recommendation notes / bookmarks in books</a:t>
            </a:r>
          </a:p>
          <a:p>
            <a:pPr lvl="0"/>
            <a:r>
              <a:rPr lang="en-GB" sz="1000" kern="1200">
                <a:solidFill>
                  <a:schemeClr val="tx1"/>
                </a:solidFill>
                <a:effectLst/>
                <a:latin typeface="Arial" pitchFamily="34" charset="0"/>
                <a:ea typeface="+mn-ea"/>
                <a:cs typeface="Arial" pitchFamily="34" charset="0"/>
              </a:rPr>
              <a:t>Making recommendation videos</a:t>
            </a:r>
          </a:p>
          <a:p>
            <a:pPr lvl="0"/>
            <a:r>
              <a:rPr lang="en-GB" sz="1000" kern="1200">
                <a:solidFill>
                  <a:schemeClr val="tx1"/>
                </a:solidFill>
                <a:effectLst/>
                <a:latin typeface="Arial" pitchFamily="34" charset="0"/>
                <a:ea typeface="+mn-ea"/>
                <a:cs typeface="Arial" pitchFamily="34" charset="0"/>
              </a:rPr>
              <a:t>Making book trailers / vlogs</a:t>
            </a:r>
          </a:p>
          <a:p>
            <a:pPr lvl="0"/>
            <a:r>
              <a:rPr lang="en-GB" sz="1000" kern="1200">
                <a:solidFill>
                  <a:schemeClr val="tx1"/>
                </a:solidFill>
                <a:effectLst/>
                <a:latin typeface="Arial" pitchFamily="34" charset="0"/>
                <a:ea typeface="+mn-ea"/>
                <a:cs typeface="Arial" pitchFamily="34" charset="0"/>
              </a:rPr>
              <a:t>Making learner-led book lists for staff</a:t>
            </a:r>
          </a:p>
          <a:p>
            <a:r>
              <a:rPr lang="en-GB" sz="1000" kern="1200">
                <a:solidFill>
                  <a:schemeClr val="tx1"/>
                </a:solidFill>
                <a:effectLst/>
                <a:latin typeface="Arial" pitchFamily="34" charset="0"/>
                <a:ea typeface="+mn-ea"/>
                <a:cs typeface="Arial" pitchFamily="34" charset="0"/>
              </a:rPr>
              <a:t> </a:t>
            </a:r>
          </a:p>
          <a:p>
            <a:pPr fontAlgn="base">
              <a:lnSpc>
                <a:spcPct val="115000"/>
              </a:lnSpc>
              <a:spcAft>
                <a:spcPts val="800"/>
              </a:spcAft>
            </a:pPr>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1.2.3</a:t>
            </a:r>
            <a:br>
              <a:rPr lang="en-GB" sz="1000" kern="1200" baseline="0">
                <a:solidFill>
                  <a:schemeClr val="tx1"/>
                </a:solidFill>
                <a:effectLst/>
                <a:latin typeface="Arial" pitchFamily="34" charset="0"/>
                <a:ea typeface="+mn-ea"/>
                <a:cs typeface="Arial" pitchFamily="34" charset="0"/>
              </a:rPr>
            </a:br>
            <a:r>
              <a:rPr lang="en-GB" sz="1000">
                <a:solidFill>
                  <a:srgbClr val="000000"/>
                </a:solidFill>
                <a:effectLst/>
                <a:latin typeface="Arial" panose="020B0604020202020204" pitchFamily="34" charset="0"/>
                <a:ea typeface="Calibri" panose="020F0502020204030204" pitchFamily="34" charset="0"/>
              </a:rPr>
              <a:t>Staff should act as reading role models in one of the below ways, or in another way that suits their setting:</a:t>
            </a:r>
            <a:endParaRPr lang="en-GB" sz="1000">
              <a:effectLst/>
              <a:latin typeface="Arial" panose="020B0604020202020204" pitchFamily="34" charset="0"/>
              <a:ea typeface="Calibri" panose="020F0502020204030204" pitchFamily="34" charset="0"/>
            </a:endParaRP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Displaying signs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Wearing lanyards or badges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Talking about books they’ve read in assembly / at whole-school occasions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Giving learners opportunities to see them reading</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Having 'guess the reader' displays with photos of staff favourite books / bookshelves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Taking part in social media reading challenges, </a:t>
            </a:r>
            <a:r>
              <a:rPr lang="en-GB" sz="1000" err="1">
                <a:effectLst/>
                <a:latin typeface="Arial" panose="020B0604020202020204" pitchFamily="34" charset="0"/>
                <a:ea typeface="Calibri" panose="020F0502020204030204" pitchFamily="34" charset="0"/>
              </a:rPr>
              <a:t>eg.</a:t>
            </a:r>
            <a:r>
              <a:rPr lang="en-GB" sz="1000">
                <a:effectLst/>
                <a:latin typeface="Arial" panose="020B0604020202020204" pitchFamily="34" charset="0"/>
                <a:ea typeface="Calibri" panose="020F0502020204030204" pitchFamily="34" charset="0"/>
              </a:rPr>
              <a:t> 'post a photo of your reading lunch'</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Sharing book recommendation videos</a:t>
            </a:r>
          </a:p>
          <a:p>
            <a:endParaRPr lang="en-GB"/>
          </a:p>
        </p:txBody>
      </p:sp>
    </p:spTree>
    <p:extLst>
      <p:ext uri="{BB962C8B-B14F-4D97-AF65-F5344CB8AC3E}">
        <p14:creationId xmlns:p14="http://schemas.microsoft.com/office/powerpoint/2010/main" val="68907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0163" y="476250"/>
            <a:ext cx="852487" cy="639763"/>
          </a:xfrm>
        </p:spPr>
      </p:sp>
      <p:sp>
        <p:nvSpPr>
          <p:cNvPr id="3" name="Notes Placeholder 2"/>
          <p:cNvSpPr>
            <a:spLocks noGrp="1"/>
          </p:cNvSpPr>
          <p:nvPr>
            <p:ph type="body" idx="1"/>
          </p:nvPr>
        </p:nvSpPr>
        <p:spPr/>
        <p:txBody>
          <a:bodyPr/>
          <a:lstStyle/>
          <a:p>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1.2.2</a:t>
            </a:r>
            <a:br>
              <a:rPr lang="en-GB" sz="1000" kern="1200" baseline="0">
                <a:solidFill>
                  <a:schemeClr val="tx1"/>
                </a:solidFill>
                <a:effectLst/>
                <a:latin typeface="Arial" pitchFamily="34" charset="0"/>
                <a:ea typeface="+mn-ea"/>
                <a:cs typeface="Arial" pitchFamily="34" charset="0"/>
              </a:rPr>
            </a:br>
            <a:r>
              <a:rPr lang="en-GB" sz="1000" kern="1200">
                <a:solidFill>
                  <a:schemeClr val="tx1"/>
                </a:solidFill>
                <a:effectLst/>
                <a:latin typeface="Arial" pitchFamily="34" charset="0"/>
                <a:ea typeface="+mn-ea"/>
                <a:cs typeface="Arial" pitchFamily="34" charset="0"/>
              </a:rPr>
              <a:t>Learners should act as reading role models in one of the below ways, or in another way that suits their setting:</a:t>
            </a:r>
          </a:p>
          <a:p>
            <a:r>
              <a:rPr lang="en-GB" sz="1000" kern="1200">
                <a:solidFill>
                  <a:schemeClr val="tx1"/>
                </a:solidFill>
                <a:effectLst/>
                <a:latin typeface="Arial" pitchFamily="34" charset="0"/>
                <a:ea typeface="+mn-ea"/>
                <a:cs typeface="Arial" pitchFamily="34" charset="0"/>
              </a:rPr>
              <a:t> </a:t>
            </a:r>
          </a:p>
          <a:p>
            <a:pPr lvl="0"/>
            <a:r>
              <a:rPr lang="en-GB" sz="1000" kern="1200">
                <a:solidFill>
                  <a:schemeClr val="tx1"/>
                </a:solidFill>
                <a:effectLst/>
                <a:latin typeface="Arial" pitchFamily="34" charset="0"/>
                <a:ea typeface="+mn-ea"/>
                <a:cs typeface="Arial" pitchFamily="34" charset="0"/>
              </a:rPr>
              <a:t>Wearing ‘Ask me what I’m reading’ badges / lanyards</a:t>
            </a:r>
          </a:p>
          <a:p>
            <a:pPr lvl="0"/>
            <a:r>
              <a:rPr lang="en-GB" sz="1000" kern="1200">
                <a:solidFill>
                  <a:schemeClr val="tx1"/>
                </a:solidFill>
                <a:effectLst/>
                <a:latin typeface="Arial" pitchFamily="34" charset="0"/>
                <a:ea typeface="+mn-ea"/>
                <a:cs typeface="Arial" pitchFamily="34" charset="0"/>
              </a:rPr>
              <a:t>Talking about books they’ve read in assembly / at whole-school occasions</a:t>
            </a:r>
          </a:p>
          <a:p>
            <a:pPr lvl="0"/>
            <a:r>
              <a:rPr lang="en-GB" sz="1000" kern="1200">
                <a:solidFill>
                  <a:schemeClr val="tx1"/>
                </a:solidFill>
                <a:effectLst/>
                <a:latin typeface="Arial" pitchFamily="34" charset="0"/>
                <a:ea typeface="+mn-ea"/>
                <a:cs typeface="Arial" pitchFamily="34" charset="0"/>
              </a:rPr>
              <a:t>Creating learner-led recommendation lists for display</a:t>
            </a:r>
          </a:p>
          <a:p>
            <a:pPr lvl="0"/>
            <a:r>
              <a:rPr lang="en-GB" sz="1000" kern="1200">
                <a:solidFill>
                  <a:schemeClr val="tx1"/>
                </a:solidFill>
                <a:effectLst/>
                <a:latin typeface="Arial" pitchFamily="34" charset="0"/>
                <a:ea typeface="+mn-ea"/>
                <a:cs typeface="Arial" pitchFamily="34" charset="0"/>
              </a:rPr>
              <a:t>Making learner-led shelf labels or signs</a:t>
            </a:r>
          </a:p>
          <a:p>
            <a:pPr lvl="0"/>
            <a:r>
              <a:rPr lang="en-GB" sz="1000" kern="1200">
                <a:solidFill>
                  <a:schemeClr val="tx1"/>
                </a:solidFill>
                <a:effectLst/>
                <a:latin typeface="Arial" pitchFamily="34" charset="0"/>
                <a:ea typeface="+mn-ea"/>
                <a:cs typeface="Arial" pitchFamily="34" charset="0"/>
              </a:rPr>
              <a:t>Putting recommendation notes / bookmarks in books</a:t>
            </a:r>
          </a:p>
          <a:p>
            <a:pPr lvl="0"/>
            <a:r>
              <a:rPr lang="en-GB" sz="1000" kern="1200">
                <a:solidFill>
                  <a:schemeClr val="tx1"/>
                </a:solidFill>
                <a:effectLst/>
                <a:latin typeface="Arial" pitchFamily="34" charset="0"/>
                <a:ea typeface="+mn-ea"/>
                <a:cs typeface="Arial" pitchFamily="34" charset="0"/>
              </a:rPr>
              <a:t>Making recommendation videos</a:t>
            </a:r>
          </a:p>
          <a:p>
            <a:pPr lvl="0"/>
            <a:r>
              <a:rPr lang="en-GB" sz="1000" kern="1200">
                <a:solidFill>
                  <a:schemeClr val="tx1"/>
                </a:solidFill>
                <a:effectLst/>
                <a:latin typeface="Arial" pitchFamily="34" charset="0"/>
                <a:ea typeface="+mn-ea"/>
                <a:cs typeface="Arial" pitchFamily="34" charset="0"/>
              </a:rPr>
              <a:t>Making book trailers / vlogs</a:t>
            </a:r>
          </a:p>
          <a:p>
            <a:pPr lvl="0"/>
            <a:r>
              <a:rPr lang="en-GB" sz="1000" kern="1200">
                <a:solidFill>
                  <a:schemeClr val="tx1"/>
                </a:solidFill>
                <a:effectLst/>
                <a:latin typeface="Arial" pitchFamily="34" charset="0"/>
                <a:ea typeface="+mn-ea"/>
                <a:cs typeface="Arial" pitchFamily="34" charset="0"/>
              </a:rPr>
              <a:t>Making learner-led book lists for staff</a:t>
            </a:r>
          </a:p>
          <a:p>
            <a:r>
              <a:rPr lang="en-GB" sz="1000" kern="1200">
                <a:solidFill>
                  <a:schemeClr val="tx1"/>
                </a:solidFill>
                <a:effectLst/>
                <a:latin typeface="Arial" pitchFamily="34" charset="0"/>
                <a:ea typeface="+mn-ea"/>
                <a:cs typeface="Arial" pitchFamily="34" charset="0"/>
              </a:rPr>
              <a:t> </a:t>
            </a:r>
          </a:p>
          <a:p>
            <a:pPr fontAlgn="base">
              <a:lnSpc>
                <a:spcPct val="115000"/>
              </a:lnSpc>
              <a:spcAft>
                <a:spcPts val="800"/>
              </a:spcAft>
            </a:pPr>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1.2.3</a:t>
            </a:r>
            <a:br>
              <a:rPr lang="en-GB" sz="1000" kern="1200" baseline="0">
                <a:solidFill>
                  <a:schemeClr val="tx1"/>
                </a:solidFill>
                <a:effectLst/>
                <a:latin typeface="Arial" pitchFamily="34" charset="0"/>
                <a:ea typeface="+mn-ea"/>
                <a:cs typeface="Arial" pitchFamily="34" charset="0"/>
              </a:rPr>
            </a:br>
            <a:r>
              <a:rPr lang="en-GB" sz="1000">
                <a:solidFill>
                  <a:srgbClr val="000000"/>
                </a:solidFill>
                <a:effectLst/>
                <a:latin typeface="Arial" panose="020B0604020202020204" pitchFamily="34" charset="0"/>
                <a:ea typeface="Calibri" panose="020F0502020204030204" pitchFamily="34" charset="0"/>
              </a:rPr>
              <a:t>Staff should act as reading role models in one of the below ways, or in another way that suits their setting:</a:t>
            </a:r>
            <a:endParaRPr lang="en-GB" sz="1000">
              <a:effectLst/>
              <a:latin typeface="Arial" panose="020B0604020202020204" pitchFamily="34" charset="0"/>
              <a:ea typeface="Calibri" panose="020F0502020204030204" pitchFamily="34" charset="0"/>
            </a:endParaRP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Displaying signs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Wearing lanyards or badges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Talking about books they’ve read in assembly / at whole-school occasions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Giving learners opportunities to see them reading</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Having 'guess the reader' displays with photos of staff favourite books / bookshelves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Taking part in social media reading challenges, </a:t>
            </a:r>
            <a:r>
              <a:rPr lang="en-GB" sz="1000" err="1">
                <a:effectLst/>
                <a:latin typeface="Arial" panose="020B0604020202020204" pitchFamily="34" charset="0"/>
                <a:ea typeface="Calibri" panose="020F0502020204030204" pitchFamily="34" charset="0"/>
              </a:rPr>
              <a:t>eg.</a:t>
            </a:r>
            <a:r>
              <a:rPr lang="en-GB" sz="1000">
                <a:effectLst/>
                <a:latin typeface="Arial" panose="020B0604020202020204" pitchFamily="34" charset="0"/>
                <a:ea typeface="Calibri" panose="020F0502020204030204" pitchFamily="34" charset="0"/>
              </a:rPr>
              <a:t> 'post a photo of your reading lunch'</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Sharing book recommendation videos</a:t>
            </a:r>
          </a:p>
          <a:p>
            <a:endParaRPr lang="en-GB"/>
          </a:p>
        </p:txBody>
      </p:sp>
    </p:spTree>
    <p:extLst>
      <p:ext uri="{BB962C8B-B14F-4D97-AF65-F5344CB8AC3E}">
        <p14:creationId xmlns:p14="http://schemas.microsoft.com/office/powerpoint/2010/main" val="2472499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0163" y="476250"/>
            <a:ext cx="852487" cy="639763"/>
          </a:xfrm>
        </p:spPr>
      </p:sp>
      <p:sp>
        <p:nvSpPr>
          <p:cNvPr id="3" name="Notes Placeholder 2"/>
          <p:cNvSpPr>
            <a:spLocks noGrp="1"/>
          </p:cNvSpPr>
          <p:nvPr>
            <p:ph type="body" idx="1"/>
          </p:nvPr>
        </p:nvSpPr>
        <p:spPr/>
        <p:txBody>
          <a:bodyPr/>
          <a:lstStyle/>
          <a:p>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1.2.2</a:t>
            </a:r>
            <a:br>
              <a:rPr lang="en-GB" sz="1000" kern="1200" baseline="0">
                <a:solidFill>
                  <a:schemeClr val="tx1"/>
                </a:solidFill>
                <a:effectLst/>
                <a:latin typeface="Arial" pitchFamily="34" charset="0"/>
                <a:ea typeface="+mn-ea"/>
                <a:cs typeface="Arial" pitchFamily="34" charset="0"/>
              </a:rPr>
            </a:br>
            <a:r>
              <a:rPr lang="en-GB" sz="1000" kern="1200">
                <a:solidFill>
                  <a:schemeClr val="tx1"/>
                </a:solidFill>
                <a:effectLst/>
                <a:latin typeface="Arial" pitchFamily="34" charset="0"/>
                <a:ea typeface="+mn-ea"/>
                <a:cs typeface="Arial" pitchFamily="34" charset="0"/>
              </a:rPr>
              <a:t>Learners should act as reading role models in one of the below ways, or in another way that suits their setting:</a:t>
            </a:r>
          </a:p>
          <a:p>
            <a:r>
              <a:rPr lang="en-GB" sz="1000" kern="1200">
                <a:solidFill>
                  <a:schemeClr val="tx1"/>
                </a:solidFill>
                <a:effectLst/>
                <a:latin typeface="Arial" pitchFamily="34" charset="0"/>
                <a:ea typeface="+mn-ea"/>
                <a:cs typeface="Arial" pitchFamily="34" charset="0"/>
              </a:rPr>
              <a:t> </a:t>
            </a:r>
          </a:p>
          <a:p>
            <a:pPr lvl="0"/>
            <a:r>
              <a:rPr lang="en-GB" sz="1000" kern="1200">
                <a:solidFill>
                  <a:schemeClr val="tx1"/>
                </a:solidFill>
                <a:effectLst/>
                <a:latin typeface="Arial" pitchFamily="34" charset="0"/>
                <a:ea typeface="+mn-ea"/>
                <a:cs typeface="Arial" pitchFamily="34" charset="0"/>
              </a:rPr>
              <a:t>Wearing ‘Ask me what I’m reading’ badges / lanyards</a:t>
            </a:r>
          </a:p>
          <a:p>
            <a:pPr lvl="0"/>
            <a:r>
              <a:rPr lang="en-GB" sz="1000" kern="1200">
                <a:solidFill>
                  <a:schemeClr val="tx1"/>
                </a:solidFill>
                <a:effectLst/>
                <a:latin typeface="Arial" pitchFamily="34" charset="0"/>
                <a:ea typeface="+mn-ea"/>
                <a:cs typeface="Arial" pitchFamily="34" charset="0"/>
              </a:rPr>
              <a:t>Talking about books they’ve read in assembly / at whole-school occasions</a:t>
            </a:r>
          </a:p>
          <a:p>
            <a:pPr lvl="0"/>
            <a:r>
              <a:rPr lang="en-GB" sz="1000" kern="1200">
                <a:solidFill>
                  <a:schemeClr val="tx1"/>
                </a:solidFill>
                <a:effectLst/>
                <a:latin typeface="Arial" pitchFamily="34" charset="0"/>
                <a:ea typeface="+mn-ea"/>
                <a:cs typeface="Arial" pitchFamily="34" charset="0"/>
              </a:rPr>
              <a:t>Creating learner-led recommendation lists for display</a:t>
            </a:r>
          </a:p>
          <a:p>
            <a:pPr lvl="0"/>
            <a:r>
              <a:rPr lang="en-GB" sz="1000" kern="1200">
                <a:solidFill>
                  <a:schemeClr val="tx1"/>
                </a:solidFill>
                <a:effectLst/>
                <a:latin typeface="Arial" pitchFamily="34" charset="0"/>
                <a:ea typeface="+mn-ea"/>
                <a:cs typeface="Arial" pitchFamily="34" charset="0"/>
              </a:rPr>
              <a:t>Making learner-led shelf labels or signs</a:t>
            </a:r>
          </a:p>
          <a:p>
            <a:pPr lvl="0"/>
            <a:r>
              <a:rPr lang="en-GB" sz="1000" kern="1200">
                <a:solidFill>
                  <a:schemeClr val="tx1"/>
                </a:solidFill>
                <a:effectLst/>
                <a:latin typeface="Arial" pitchFamily="34" charset="0"/>
                <a:ea typeface="+mn-ea"/>
                <a:cs typeface="Arial" pitchFamily="34" charset="0"/>
              </a:rPr>
              <a:t>Putting recommendation notes / bookmarks in books</a:t>
            </a:r>
          </a:p>
          <a:p>
            <a:pPr lvl="0"/>
            <a:r>
              <a:rPr lang="en-GB" sz="1000" kern="1200">
                <a:solidFill>
                  <a:schemeClr val="tx1"/>
                </a:solidFill>
                <a:effectLst/>
                <a:latin typeface="Arial" pitchFamily="34" charset="0"/>
                <a:ea typeface="+mn-ea"/>
                <a:cs typeface="Arial" pitchFamily="34" charset="0"/>
              </a:rPr>
              <a:t>Making recommendation videos</a:t>
            </a:r>
          </a:p>
          <a:p>
            <a:pPr lvl="0"/>
            <a:r>
              <a:rPr lang="en-GB" sz="1000" kern="1200">
                <a:solidFill>
                  <a:schemeClr val="tx1"/>
                </a:solidFill>
                <a:effectLst/>
                <a:latin typeface="Arial" pitchFamily="34" charset="0"/>
                <a:ea typeface="+mn-ea"/>
                <a:cs typeface="Arial" pitchFamily="34" charset="0"/>
              </a:rPr>
              <a:t>Making book trailers / vlogs</a:t>
            </a:r>
          </a:p>
          <a:p>
            <a:pPr lvl="0"/>
            <a:r>
              <a:rPr lang="en-GB" sz="1000" kern="1200">
                <a:solidFill>
                  <a:schemeClr val="tx1"/>
                </a:solidFill>
                <a:effectLst/>
                <a:latin typeface="Arial" pitchFamily="34" charset="0"/>
                <a:ea typeface="+mn-ea"/>
                <a:cs typeface="Arial" pitchFamily="34" charset="0"/>
              </a:rPr>
              <a:t>Making learner-led book lists for staff</a:t>
            </a:r>
          </a:p>
          <a:p>
            <a:r>
              <a:rPr lang="en-GB" sz="1000" kern="1200">
                <a:solidFill>
                  <a:schemeClr val="tx1"/>
                </a:solidFill>
                <a:effectLst/>
                <a:latin typeface="Arial" pitchFamily="34" charset="0"/>
                <a:ea typeface="+mn-ea"/>
                <a:cs typeface="Arial" pitchFamily="34" charset="0"/>
              </a:rPr>
              <a:t> </a:t>
            </a:r>
          </a:p>
          <a:p>
            <a:pPr fontAlgn="base">
              <a:lnSpc>
                <a:spcPct val="115000"/>
              </a:lnSpc>
              <a:spcAft>
                <a:spcPts val="800"/>
              </a:spcAft>
            </a:pPr>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1.2.3</a:t>
            </a:r>
            <a:br>
              <a:rPr lang="en-GB" sz="1000" kern="1200" baseline="0">
                <a:solidFill>
                  <a:schemeClr val="tx1"/>
                </a:solidFill>
                <a:effectLst/>
                <a:latin typeface="Arial" pitchFamily="34" charset="0"/>
                <a:ea typeface="+mn-ea"/>
                <a:cs typeface="Arial" pitchFamily="34" charset="0"/>
              </a:rPr>
            </a:br>
            <a:r>
              <a:rPr lang="en-GB" sz="1000">
                <a:solidFill>
                  <a:srgbClr val="000000"/>
                </a:solidFill>
                <a:effectLst/>
                <a:latin typeface="Arial" panose="020B0604020202020204" pitchFamily="34" charset="0"/>
                <a:ea typeface="Calibri" panose="020F0502020204030204" pitchFamily="34" charset="0"/>
              </a:rPr>
              <a:t>Staff should act as reading role models in one of the below ways, or in another way that suits their setting:</a:t>
            </a:r>
            <a:endParaRPr lang="en-GB" sz="1000">
              <a:effectLst/>
              <a:latin typeface="Arial" panose="020B0604020202020204" pitchFamily="34" charset="0"/>
              <a:ea typeface="Calibri" panose="020F0502020204030204" pitchFamily="34" charset="0"/>
            </a:endParaRP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Displaying signs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Wearing lanyards or badges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Talking about books they’ve read in assembly / at whole-school occasions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Giving learners opportunities to see them reading</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Having 'guess the reader' displays with photos of staff favourite books / bookshelves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Taking part in social media reading challenges, </a:t>
            </a:r>
            <a:r>
              <a:rPr lang="en-GB" sz="1000" err="1">
                <a:effectLst/>
                <a:latin typeface="Arial" panose="020B0604020202020204" pitchFamily="34" charset="0"/>
                <a:ea typeface="Calibri" panose="020F0502020204030204" pitchFamily="34" charset="0"/>
              </a:rPr>
              <a:t>eg</a:t>
            </a:r>
            <a:r>
              <a:rPr lang="en-GB" sz="1000">
                <a:effectLst/>
                <a:latin typeface="Arial" panose="020B0604020202020204" pitchFamily="34" charset="0"/>
                <a:ea typeface="Calibri" panose="020F0502020204030204" pitchFamily="34" charset="0"/>
              </a:rPr>
              <a:t>. 'post a photo of your reading lunch'</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Sharing book recommendation videos</a:t>
            </a:r>
          </a:p>
          <a:p>
            <a:endParaRPr lang="en-GB"/>
          </a:p>
        </p:txBody>
      </p:sp>
    </p:spTree>
    <p:extLst>
      <p:ext uri="{BB962C8B-B14F-4D97-AF65-F5344CB8AC3E}">
        <p14:creationId xmlns:p14="http://schemas.microsoft.com/office/powerpoint/2010/main" val="1880645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0163" y="476250"/>
            <a:ext cx="852487" cy="6397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ym typeface="Wingdings" panose="05000000000000000000" pitchFamily="2" charset="2"/>
              </a:rPr>
              <a:t>Copy</a:t>
            </a:r>
            <a:r>
              <a:rPr lang="en-GB" sz="1000" baseline="0">
                <a:sym typeface="Wingdings" panose="05000000000000000000" pitchFamily="2" charset="2"/>
              </a:rPr>
              <a:t> and paste </a:t>
            </a:r>
            <a:r>
              <a:rPr lang="en-GB" sz="1000">
                <a:sym typeface="Wingdings" panose="05000000000000000000" pitchFamily="2" charset="2"/>
              </a:rPr>
              <a:t> into</a:t>
            </a:r>
            <a:r>
              <a:rPr lang="en-GB" sz="1000" baseline="0">
                <a:sym typeface="Wingdings" panose="05000000000000000000" pitchFamily="2" charset="2"/>
              </a:rPr>
              <a:t> checkboxes to make choices. </a:t>
            </a:r>
            <a:endParaRPr lang="en-GB" sz="1000"/>
          </a:p>
          <a:p>
            <a:endParaRPr lang="en-GB" sz="1000" kern="1200">
              <a:solidFill>
                <a:schemeClr val="tx1"/>
              </a:solidFill>
              <a:effectLst/>
              <a:latin typeface="Arial" pitchFamily="34" charset="0"/>
              <a:ea typeface="+mn-ea"/>
              <a:cs typeface="Arial" pitchFamily="34" charset="0"/>
            </a:endParaRPr>
          </a:p>
          <a:p>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1.2.2</a:t>
            </a:r>
            <a:br>
              <a:rPr lang="en-GB" sz="1000" kern="1200" baseline="0">
                <a:solidFill>
                  <a:schemeClr val="tx1"/>
                </a:solidFill>
                <a:effectLst/>
                <a:latin typeface="Arial" pitchFamily="34" charset="0"/>
                <a:ea typeface="+mn-ea"/>
                <a:cs typeface="Arial" pitchFamily="34" charset="0"/>
              </a:rPr>
            </a:br>
            <a:r>
              <a:rPr lang="en-GB" sz="1000" kern="1200">
                <a:solidFill>
                  <a:schemeClr val="tx1"/>
                </a:solidFill>
                <a:effectLst/>
                <a:latin typeface="Arial" pitchFamily="34" charset="0"/>
                <a:ea typeface="+mn-ea"/>
                <a:cs typeface="Arial" pitchFamily="34" charset="0"/>
              </a:rPr>
              <a:t>Learners should act as reading role models in one of the below ways, or in another way that suits their setting:</a:t>
            </a:r>
          </a:p>
          <a:p>
            <a:r>
              <a:rPr lang="en-GB" sz="1000" kern="1200">
                <a:solidFill>
                  <a:schemeClr val="tx1"/>
                </a:solidFill>
                <a:effectLst/>
                <a:latin typeface="Arial" pitchFamily="34" charset="0"/>
                <a:ea typeface="+mn-ea"/>
                <a:cs typeface="Arial" pitchFamily="34" charset="0"/>
              </a:rPr>
              <a:t> </a:t>
            </a:r>
          </a:p>
          <a:p>
            <a:pPr lvl="0"/>
            <a:r>
              <a:rPr lang="en-GB" sz="1000" kern="1200">
                <a:solidFill>
                  <a:schemeClr val="tx1"/>
                </a:solidFill>
                <a:effectLst/>
                <a:latin typeface="Arial" pitchFamily="34" charset="0"/>
                <a:ea typeface="+mn-ea"/>
                <a:cs typeface="Arial" pitchFamily="34" charset="0"/>
              </a:rPr>
              <a:t>Wearing ‘Ask me what I’m reading’ badges / lanyards</a:t>
            </a:r>
          </a:p>
          <a:p>
            <a:pPr lvl="0"/>
            <a:r>
              <a:rPr lang="en-GB" sz="1000" kern="1200">
                <a:solidFill>
                  <a:schemeClr val="tx1"/>
                </a:solidFill>
                <a:effectLst/>
                <a:latin typeface="Arial" pitchFamily="34" charset="0"/>
                <a:ea typeface="+mn-ea"/>
                <a:cs typeface="Arial" pitchFamily="34" charset="0"/>
              </a:rPr>
              <a:t>Talking about books they’ve read in assembly / at whole-school occasions</a:t>
            </a:r>
          </a:p>
          <a:p>
            <a:pPr lvl="0"/>
            <a:r>
              <a:rPr lang="en-GB" sz="1000" kern="1200">
                <a:solidFill>
                  <a:schemeClr val="tx1"/>
                </a:solidFill>
                <a:effectLst/>
                <a:latin typeface="Arial" pitchFamily="34" charset="0"/>
                <a:ea typeface="+mn-ea"/>
                <a:cs typeface="Arial" pitchFamily="34" charset="0"/>
              </a:rPr>
              <a:t>Creating learner-led recommendation lists for display</a:t>
            </a:r>
          </a:p>
          <a:p>
            <a:pPr lvl="0"/>
            <a:r>
              <a:rPr lang="en-GB" sz="1000" kern="1200">
                <a:solidFill>
                  <a:schemeClr val="tx1"/>
                </a:solidFill>
                <a:effectLst/>
                <a:latin typeface="Arial" pitchFamily="34" charset="0"/>
                <a:ea typeface="+mn-ea"/>
                <a:cs typeface="Arial" pitchFamily="34" charset="0"/>
              </a:rPr>
              <a:t>Making learner-led shelf labels or signs</a:t>
            </a:r>
          </a:p>
          <a:p>
            <a:pPr lvl="0"/>
            <a:r>
              <a:rPr lang="en-GB" sz="1000" kern="1200">
                <a:solidFill>
                  <a:schemeClr val="tx1"/>
                </a:solidFill>
                <a:effectLst/>
                <a:latin typeface="Arial" pitchFamily="34" charset="0"/>
                <a:ea typeface="+mn-ea"/>
                <a:cs typeface="Arial" pitchFamily="34" charset="0"/>
              </a:rPr>
              <a:t>Putting recommendation notes / bookmarks in books</a:t>
            </a:r>
          </a:p>
          <a:p>
            <a:pPr lvl="0"/>
            <a:r>
              <a:rPr lang="en-GB" sz="1000" kern="1200">
                <a:solidFill>
                  <a:schemeClr val="tx1"/>
                </a:solidFill>
                <a:effectLst/>
                <a:latin typeface="Arial" pitchFamily="34" charset="0"/>
                <a:ea typeface="+mn-ea"/>
                <a:cs typeface="Arial" pitchFamily="34" charset="0"/>
              </a:rPr>
              <a:t>Making recommendation videos</a:t>
            </a:r>
          </a:p>
          <a:p>
            <a:pPr lvl="0"/>
            <a:r>
              <a:rPr lang="en-GB" sz="1000" kern="1200">
                <a:solidFill>
                  <a:schemeClr val="tx1"/>
                </a:solidFill>
                <a:effectLst/>
                <a:latin typeface="Arial" pitchFamily="34" charset="0"/>
                <a:ea typeface="+mn-ea"/>
                <a:cs typeface="Arial" pitchFamily="34" charset="0"/>
              </a:rPr>
              <a:t>Making book trailers / vlogs</a:t>
            </a:r>
          </a:p>
          <a:p>
            <a:pPr lvl="0"/>
            <a:r>
              <a:rPr lang="en-GB" sz="1000" kern="1200">
                <a:solidFill>
                  <a:schemeClr val="tx1"/>
                </a:solidFill>
                <a:effectLst/>
                <a:latin typeface="Arial" pitchFamily="34" charset="0"/>
                <a:ea typeface="+mn-ea"/>
                <a:cs typeface="Arial" pitchFamily="34" charset="0"/>
              </a:rPr>
              <a:t>Making learner-led book lists for staff</a:t>
            </a:r>
          </a:p>
          <a:p>
            <a:r>
              <a:rPr lang="en-GB" sz="1000" kern="1200">
                <a:solidFill>
                  <a:schemeClr val="tx1"/>
                </a:solidFill>
                <a:effectLst/>
                <a:latin typeface="Arial" pitchFamily="34" charset="0"/>
                <a:ea typeface="+mn-ea"/>
                <a:cs typeface="Arial" pitchFamily="34" charset="0"/>
              </a:rPr>
              <a:t> </a:t>
            </a:r>
          </a:p>
          <a:p>
            <a:pPr fontAlgn="base">
              <a:lnSpc>
                <a:spcPct val="115000"/>
              </a:lnSpc>
              <a:spcAft>
                <a:spcPts val="800"/>
              </a:spcAft>
            </a:pPr>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1.2.3</a:t>
            </a:r>
            <a:br>
              <a:rPr lang="en-GB" sz="1000" kern="1200" baseline="0">
                <a:solidFill>
                  <a:schemeClr val="tx1"/>
                </a:solidFill>
                <a:effectLst/>
                <a:latin typeface="Arial" pitchFamily="34" charset="0"/>
                <a:ea typeface="+mn-ea"/>
                <a:cs typeface="Arial" pitchFamily="34" charset="0"/>
              </a:rPr>
            </a:br>
            <a:r>
              <a:rPr lang="en-GB" sz="1000">
                <a:solidFill>
                  <a:srgbClr val="000000"/>
                </a:solidFill>
                <a:effectLst/>
                <a:latin typeface="Arial" panose="020B0604020202020204" pitchFamily="34" charset="0"/>
                <a:ea typeface="Calibri" panose="020F0502020204030204" pitchFamily="34" charset="0"/>
              </a:rPr>
              <a:t>Staff should act as reading role models in one of the below ways, or in another way that suits their setting:</a:t>
            </a:r>
            <a:endParaRPr lang="en-GB" sz="1000">
              <a:effectLst/>
              <a:latin typeface="Arial" panose="020B0604020202020204" pitchFamily="34" charset="0"/>
              <a:ea typeface="Calibri" panose="020F0502020204030204" pitchFamily="34" charset="0"/>
            </a:endParaRP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Displaying signs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Wearing lanyards or badges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Talking about books they’ve read in assembly / at whole-school occasions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Giving learners opportunities to see them reading</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Having 'guess the reader' displays with photos of staff favourite books / bookshelves</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Taking part in social media reading challenges, </a:t>
            </a:r>
            <a:r>
              <a:rPr lang="en-GB" sz="1000" err="1">
                <a:effectLst/>
                <a:latin typeface="Arial" panose="020B0604020202020204" pitchFamily="34" charset="0"/>
                <a:ea typeface="Calibri" panose="020F0502020204030204" pitchFamily="34" charset="0"/>
              </a:rPr>
              <a:t>eg.</a:t>
            </a:r>
            <a:r>
              <a:rPr lang="en-GB" sz="1000">
                <a:effectLst/>
                <a:latin typeface="Arial" panose="020B0604020202020204" pitchFamily="34" charset="0"/>
                <a:ea typeface="Calibri" panose="020F0502020204030204" pitchFamily="34" charset="0"/>
              </a:rPr>
              <a:t> 'post a photo of your reading lunch'</a:t>
            </a:r>
          </a:p>
          <a:p>
            <a:pPr marL="342900" lvl="0" indent="-342900">
              <a:lnSpc>
                <a:spcPct val="115000"/>
              </a:lnSpc>
              <a:spcAft>
                <a:spcPts val="800"/>
              </a:spcAft>
              <a:buFont typeface="Symbol" panose="05050102010706020507" pitchFamily="18" charset="2"/>
              <a:buChar char=""/>
            </a:pPr>
            <a:r>
              <a:rPr lang="en-GB" sz="1000">
                <a:effectLst/>
                <a:latin typeface="Arial" panose="020B0604020202020204" pitchFamily="34" charset="0"/>
                <a:ea typeface="Calibri" panose="020F0502020204030204" pitchFamily="34" charset="0"/>
              </a:rPr>
              <a:t>Sharing book recommendation videos</a:t>
            </a:r>
          </a:p>
          <a:p>
            <a:endParaRPr lang="en-GB"/>
          </a:p>
        </p:txBody>
      </p:sp>
    </p:spTree>
    <p:extLst>
      <p:ext uri="{BB962C8B-B14F-4D97-AF65-F5344CB8AC3E}">
        <p14:creationId xmlns:p14="http://schemas.microsoft.com/office/powerpoint/2010/main" val="639987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0163" y="476250"/>
            <a:ext cx="852487" cy="639763"/>
          </a:xfrm>
        </p:spPr>
      </p:sp>
      <p:sp>
        <p:nvSpPr>
          <p:cNvPr id="3" name="Notes Placeholder 2"/>
          <p:cNvSpPr>
            <a:spLocks noGrp="1"/>
          </p:cNvSpPr>
          <p:nvPr>
            <p:ph type="body" idx="1"/>
          </p:nvPr>
        </p:nvSpPr>
        <p:spPr/>
        <p:txBody>
          <a:bodyPr/>
          <a:lstStyle/>
          <a:p>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1.3.2</a:t>
            </a:r>
          </a:p>
          <a:p>
            <a:pPr>
              <a:lnSpc>
                <a:spcPct val="115000"/>
              </a:lnSpc>
              <a:spcAft>
                <a:spcPts val="800"/>
              </a:spcAft>
            </a:pPr>
            <a:r>
              <a:rPr lang="en-GB" sz="1800">
                <a:effectLst/>
                <a:latin typeface="Arial" panose="020B0604020202020204" pitchFamily="34" charset="0"/>
                <a:ea typeface="Calibri" panose="020F0502020204030204" pitchFamily="34" charset="0"/>
              </a:rPr>
              <a:t>Schools should provide appealing and relaxing reading areas in collaboration with learners, and use displays to promote reading in one of the below ways, or in another way that suits their setting:</a:t>
            </a:r>
          </a:p>
          <a:p>
            <a:pPr>
              <a:lnSpc>
                <a:spcPct val="115000"/>
              </a:lnSpc>
              <a:spcAft>
                <a:spcPts val="800"/>
              </a:spcAft>
            </a:pPr>
            <a:r>
              <a:rPr lang="en-GB" sz="1800">
                <a:effectLst/>
                <a:latin typeface="Arial" panose="020B0604020202020204" pitchFamily="34" charset="0"/>
                <a:ea typeface="Calibri" panose="020F0502020204030204" pitchFamily="34" charset="0"/>
              </a:rPr>
              <a:t> </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Having appealing reading areas throughout the school, </a:t>
            </a:r>
            <a:r>
              <a:rPr lang="en-GB" sz="1800" err="1">
                <a:effectLst/>
                <a:latin typeface="Arial" panose="020B0604020202020204" pitchFamily="34" charset="0"/>
                <a:ea typeface="Calibri" panose="020F0502020204030204" pitchFamily="34" charset="0"/>
              </a:rPr>
              <a:t>eg.</a:t>
            </a:r>
            <a:r>
              <a:rPr lang="en-GB" sz="1800">
                <a:effectLst/>
                <a:latin typeface="Arial" panose="020B0604020202020204" pitchFamily="34" charset="0"/>
                <a:ea typeface="Calibri" panose="020F0502020204030204" pitchFamily="34" charset="0"/>
              </a:rPr>
              <a:t> in shared spaces / corridors / within your school library area</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Creating classroom book corners / reading areas designed by learners (possibly as part of an enterprise project)</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Providing learners with cushions / encouraging them to turn over their chairs and relax when they're reading</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Creating themed book displays</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Displaying new book suggestions, </a:t>
            </a:r>
            <a:r>
              <a:rPr lang="en-GB" sz="1800" err="1">
                <a:effectLst/>
                <a:latin typeface="Arial" panose="020B0604020202020204" pitchFamily="34" charset="0"/>
                <a:ea typeface="Calibri" panose="020F0502020204030204" pitchFamily="34" charset="0"/>
              </a:rPr>
              <a:t>eg.</a:t>
            </a:r>
            <a:r>
              <a:rPr lang="en-GB" sz="1800">
                <a:effectLst/>
                <a:latin typeface="Arial" panose="020B0604020202020204" pitchFamily="34" charset="0"/>
                <a:ea typeface="Calibri" panose="020F0502020204030204" pitchFamily="34" charset="0"/>
              </a:rPr>
              <a:t> 'Hot Books' / '</a:t>
            </a:r>
            <a:r>
              <a:rPr lang="en-GB" sz="1800" err="1">
                <a:effectLst/>
                <a:latin typeface="Arial" panose="020B0604020202020204" pitchFamily="34" charset="0"/>
                <a:ea typeface="Calibri" panose="020F0502020204030204" pitchFamily="34" charset="0"/>
              </a:rPr>
              <a:t>Bookflix</a:t>
            </a:r>
            <a:r>
              <a:rPr lang="en-GB" sz="1800">
                <a:effectLst/>
                <a:latin typeface="Arial" panose="020B0604020202020204" pitchFamily="34" charset="0"/>
                <a:ea typeface="Calibri" panose="020F0502020204030204" pitchFamily="34" charset="0"/>
              </a:rPr>
              <a:t>'</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Having displays about the power of reading</a:t>
            </a:r>
          </a:p>
          <a:p>
            <a:endParaRPr lang="en-GB"/>
          </a:p>
        </p:txBody>
      </p:sp>
    </p:spTree>
    <p:extLst>
      <p:ext uri="{BB962C8B-B14F-4D97-AF65-F5344CB8AC3E}">
        <p14:creationId xmlns:p14="http://schemas.microsoft.com/office/powerpoint/2010/main" val="152024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0163" y="476250"/>
            <a:ext cx="852487" cy="639763"/>
          </a:xfrm>
        </p:spPr>
      </p:sp>
      <p:sp>
        <p:nvSpPr>
          <p:cNvPr id="3" name="Notes Placeholder 2"/>
          <p:cNvSpPr>
            <a:spLocks noGrp="1"/>
          </p:cNvSpPr>
          <p:nvPr>
            <p:ph type="body" idx="1"/>
          </p:nvPr>
        </p:nvSpPr>
        <p:spPr/>
        <p:txBody>
          <a:bodyPr/>
          <a:lstStyle/>
          <a:p>
            <a:pPr>
              <a:lnSpc>
                <a:spcPct val="115000"/>
              </a:lnSpc>
              <a:spcAft>
                <a:spcPts val="800"/>
              </a:spcAft>
            </a:pPr>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1.5.1</a:t>
            </a:r>
            <a:br>
              <a:rPr lang="en-GB" sz="1000" kern="1200" baseline="0">
                <a:solidFill>
                  <a:schemeClr val="tx1"/>
                </a:solidFill>
                <a:effectLst/>
                <a:latin typeface="Arial" pitchFamily="34" charset="0"/>
                <a:ea typeface="+mn-ea"/>
                <a:cs typeface="Arial" pitchFamily="34" charset="0"/>
              </a:rPr>
            </a:br>
            <a:r>
              <a:rPr lang="en-GB" sz="1800">
                <a:effectLst/>
                <a:latin typeface="Arial" panose="020B0604020202020204" pitchFamily="34" charset="0"/>
                <a:ea typeface="Calibri" panose="020F0502020204030204" pitchFamily="34" charset="0"/>
              </a:rPr>
              <a:t>Schools should make sure that learners have access to contemporary and diverse reading materials relevant to their needs, interests and experiences by completing the below four mandatory actions:</a:t>
            </a:r>
          </a:p>
          <a:p>
            <a:pPr marL="457200">
              <a:lnSpc>
                <a:spcPct val="115000"/>
              </a:lnSpc>
              <a:spcAft>
                <a:spcPts val="800"/>
              </a:spcAft>
            </a:pPr>
            <a:r>
              <a:rPr lang="en-GB" sz="1800">
                <a:effectLst/>
                <a:latin typeface="Arial" panose="020B0604020202020204" pitchFamily="34" charset="0"/>
                <a:ea typeface="Calibri" panose="020F0502020204030204" pitchFamily="34" charset="0"/>
              </a:rPr>
              <a:t> </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Providing learners with access to a school or public library ­­– this could take the form of class / group book boxes or a 'personal shopping experience' using library catalogues</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Involving learners in the selection of books and other reading materials </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Regularly updating books and other reading materials to ensure they are contemporary, diverse and relevant to the needs, interests and experiences of learners</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Encouraging learners to broaden their reading experience through a wide variety of genres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baseline="0">
              <a:solidFill>
                <a:schemeClr val="tx1"/>
              </a:solidFill>
              <a:effectLst/>
              <a:latin typeface="Arial" pitchFamily="34" charset="0"/>
              <a:ea typeface="+mn-ea"/>
              <a:cs typeface="Arial" pitchFamily="34" charset="0"/>
            </a:endParaRPr>
          </a:p>
          <a:p>
            <a:endParaRPr lang="en-GB"/>
          </a:p>
        </p:txBody>
      </p:sp>
    </p:spTree>
    <p:extLst>
      <p:ext uri="{BB962C8B-B14F-4D97-AF65-F5344CB8AC3E}">
        <p14:creationId xmlns:p14="http://schemas.microsoft.com/office/powerpoint/2010/main" val="435602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0163" y="476250"/>
            <a:ext cx="852487" cy="639763"/>
          </a:xfrm>
        </p:spPr>
      </p:sp>
      <p:sp>
        <p:nvSpPr>
          <p:cNvPr id="3" name="Notes Placeholder 2"/>
          <p:cNvSpPr>
            <a:spLocks noGrp="1"/>
          </p:cNvSpPr>
          <p:nvPr>
            <p:ph type="body" idx="1"/>
          </p:nvPr>
        </p:nvSpPr>
        <p:spPr/>
        <p:txBody>
          <a:bodyPr/>
          <a:lstStyle/>
          <a:p>
            <a:pPr fontAlgn="base">
              <a:lnSpc>
                <a:spcPct val="115000"/>
              </a:lnSpc>
              <a:spcAft>
                <a:spcPts val="800"/>
              </a:spcAft>
            </a:pPr>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2.2.1</a:t>
            </a:r>
            <a:br>
              <a:rPr lang="en-GB" sz="1000" kern="1200" baseline="0">
                <a:solidFill>
                  <a:schemeClr val="tx1"/>
                </a:solidFill>
                <a:effectLst/>
                <a:latin typeface="Arial" pitchFamily="34" charset="0"/>
                <a:ea typeface="+mn-ea"/>
                <a:cs typeface="Arial" pitchFamily="34" charset="0"/>
              </a:rPr>
            </a:br>
            <a:r>
              <a:rPr lang="en-GB" sz="1800">
                <a:solidFill>
                  <a:srgbClr val="000000"/>
                </a:solidFill>
                <a:effectLst/>
                <a:latin typeface="Arial" panose="020B0604020202020204" pitchFamily="34" charset="0"/>
                <a:ea typeface="Calibri" panose="020F0502020204030204" pitchFamily="34" charset="0"/>
              </a:rPr>
              <a:t>Schools should ensure that all learners have regular time to read texts of their own choosing in one of the below ways, or in another way that suits their setting:</a:t>
            </a:r>
            <a:endParaRPr lang="en-GB" sz="1800">
              <a:effectLst/>
              <a:latin typeface="Arial" panose="020B0604020202020204" pitchFamily="34" charset="0"/>
              <a:ea typeface="Calibri" panose="020F0502020204030204" pitchFamily="34" charset="0"/>
            </a:endParaRP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Having regular reading at registration / transition times / other times as appropriate</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Holding spontaneous DEAR time (Drop Everything and Read) </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Including reading for pleasure time in home learning </a:t>
            </a:r>
          </a:p>
          <a:p>
            <a:endParaRPr lang="en-GB"/>
          </a:p>
          <a:p>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2.3.1</a:t>
            </a:r>
          </a:p>
          <a:p>
            <a:pPr>
              <a:lnSpc>
                <a:spcPct val="115000"/>
              </a:lnSpc>
              <a:spcAft>
                <a:spcPts val="800"/>
              </a:spcAft>
            </a:pPr>
            <a:r>
              <a:rPr lang="en-GB" sz="1800" b="0">
                <a:effectLst/>
                <a:latin typeface="Arial" panose="020B0604020202020204" pitchFamily="34" charset="0"/>
                <a:ea typeface="Calibri" panose="020F0502020204030204" pitchFamily="34" charset="0"/>
              </a:rPr>
              <a:t>At </a:t>
            </a:r>
            <a:r>
              <a:rPr lang="en-GB" sz="1800" b="1">
                <a:effectLst/>
                <a:latin typeface="Arial" panose="020B0604020202020204" pitchFamily="34" charset="0"/>
                <a:ea typeface="Calibri" panose="020F0502020204030204" pitchFamily="34" charset="0"/>
              </a:rPr>
              <a:t>primary level</a:t>
            </a:r>
            <a:r>
              <a:rPr lang="en-GB" sz="1800">
                <a:effectLst/>
                <a:latin typeface="Arial" panose="020B0604020202020204" pitchFamily="34" charset="0"/>
                <a:ea typeface="Calibri" panose="020F0502020204030204" pitchFamily="34" charset="0"/>
              </a:rPr>
              <a:t> schools should complete the below mandatory action:</a:t>
            </a:r>
          </a:p>
          <a:p>
            <a:pPr>
              <a:lnSpc>
                <a:spcPct val="115000"/>
              </a:lnSpc>
              <a:spcAft>
                <a:spcPts val="800"/>
              </a:spcAft>
            </a:pPr>
            <a:r>
              <a:rPr lang="en-GB" sz="1800">
                <a:effectLst/>
                <a:latin typeface="Arial" panose="020B0604020202020204" pitchFamily="34" charset="0"/>
                <a:ea typeface="Calibri" panose="020F0502020204030204" pitchFamily="34" charset="0"/>
              </a:rPr>
              <a:t> </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Class teachers to be routinely reading aloud to their class</a:t>
            </a:r>
            <a:r>
              <a:rPr lang="en-GB" sz="1800">
                <a:effectLst/>
                <a:latin typeface="Arial" panose="020B0604020202020204" pitchFamily="34" charset="0"/>
                <a:ea typeface="Calibri" panose="020F0502020204030204" pitchFamily="34" charset="0"/>
                <a:cs typeface="Times New Roman" panose="02020603050405020304" pitchFamily="18" charset="0"/>
              </a:rPr>
              <a:t> </a:t>
            </a:r>
            <a:endParaRPr lang="en-GB" sz="1800">
              <a:effectLst/>
              <a:latin typeface="Arial" panose="020B0604020202020204" pitchFamily="34" charset="0"/>
              <a:ea typeface="Calibri" panose="020F0502020204030204" pitchFamily="34" charset="0"/>
            </a:endParaRPr>
          </a:p>
          <a:p>
            <a:endParaRPr lang="en-GB"/>
          </a:p>
        </p:txBody>
      </p:sp>
    </p:spTree>
    <p:extLst>
      <p:ext uri="{BB962C8B-B14F-4D97-AF65-F5344CB8AC3E}">
        <p14:creationId xmlns:p14="http://schemas.microsoft.com/office/powerpoint/2010/main" val="362822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0163" y="476250"/>
            <a:ext cx="852487" cy="639763"/>
          </a:xfrm>
        </p:spPr>
      </p:sp>
      <p:sp>
        <p:nvSpPr>
          <p:cNvPr id="3" name="Notes Placeholder 2"/>
          <p:cNvSpPr>
            <a:spLocks noGrp="1"/>
          </p:cNvSpPr>
          <p:nvPr>
            <p:ph type="body" idx="1"/>
          </p:nvPr>
        </p:nvSpPr>
        <p:spPr/>
        <p:txBody>
          <a:bodyPr>
            <a:normAutofit fontScale="92500" lnSpcReduction="20000"/>
          </a:bodyPr>
          <a:lstStyle/>
          <a:p>
            <a:pPr>
              <a:lnSpc>
                <a:spcPct val="115000"/>
              </a:lnSpc>
              <a:spcAft>
                <a:spcPts val="800"/>
              </a:spcAft>
            </a:pPr>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2.3.2</a:t>
            </a:r>
            <a:br>
              <a:rPr lang="en-GB" sz="1000" kern="1200" baseline="0">
                <a:solidFill>
                  <a:schemeClr val="tx1"/>
                </a:solidFill>
                <a:effectLst/>
                <a:latin typeface="Arial" pitchFamily="34" charset="0"/>
                <a:ea typeface="+mn-ea"/>
                <a:cs typeface="Arial" pitchFamily="34" charset="0"/>
              </a:rPr>
            </a:br>
            <a:r>
              <a:rPr lang="en-GB" sz="1800">
                <a:effectLst/>
                <a:latin typeface="Arial" panose="020B0604020202020204" pitchFamily="34" charset="0"/>
                <a:ea typeface="Calibri" panose="020F0502020204030204" pitchFamily="34" charset="0"/>
              </a:rPr>
              <a:t>Staff should ensure they know about learners' interests and have regular conversations with them about their personal reading in one of the below ways, or in another way that suits their setting: </a:t>
            </a:r>
          </a:p>
          <a:p>
            <a:pPr>
              <a:lnSpc>
                <a:spcPct val="115000"/>
              </a:lnSpc>
              <a:spcAft>
                <a:spcPts val="800"/>
              </a:spcAft>
            </a:pPr>
            <a:r>
              <a:rPr lang="en-GB" sz="1800">
                <a:effectLst/>
                <a:latin typeface="Arial" panose="020B0604020202020204" pitchFamily="34" charset="0"/>
                <a:ea typeface="Calibri" panose="020F0502020204030204" pitchFamily="34" charset="0"/>
              </a:rPr>
              <a:t> </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Chatting with individual learners during whole-class reading time / other times as appropriate</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Using interest-based activities and follow-up discussions, </a:t>
            </a:r>
            <a:r>
              <a:rPr lang="en-GB" sz="1800" err="1">
                <a:effectLst/>
                <a:latin typeface="Arial" panose="020B0604020202020204" pitchFamily="34" charset="0"/>
                <a:ea typeface="Calibri" panose="020F0502020204030204" pitchFamily="34" charset="0"/>
              </a:rPr>
              <a:t>eg.</a:t>
            </a:r>
            <a:r>
              <a:rPr lang="en-GB" sz="1800">
                <a:effectLst/>
                <a:latin typeface="Arial" panose="020B0604020202020204" pitchFamily="34" charset="0"/>
                <a:ea typeface="Calibri" panose="020F0502020204030204" pitchFamily="34" charset="0"/>
              </a:rPr>
              <a:t> book quizzes, book genre tasting sessions</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Supporting individual learners with strategies for choosing a book they might like during library periods</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Providing regular reading recommendations for individual learners in line with their interests</a:t>
            </a:r>
          </a:p>
          <a:p>
            <a:endParaRPr lang="en-GB"/>
          </a:p>
          <a:p>
            <a:pPr>
              <a:lnSpc>
                <a:spcPct val="115000"/>
              </a:lnSpc>
              <a:spcAft>
                <a:spcPts val="800"/>
              </a:spcAft>
            </a:pPr>
            <a:r>
              <a:rPr lang="en-GB" sz="1000" kern="1200">
                <a:solidFill>
                  <a:schemeClr val="tx1"/>
                </a:solidFill>
                <a:effectLst/>
                <a:latin typeface="Arial" pitchFamily="34" charset="0"/>
                <a:ea typeface="+mn-ea"/>
                <a:cs typeface="Arial" pitchFamily="34" charset="0"/>
              </a:rPr>
              <a:t>Excerpt</a:t>
            </a:r>
            <a:r>
              <a:rPr lang="en-GB" sz="1000" kern="1200" baseline="0">
                <a:solidFill>
                  <a:schemeClr val="tx1"/>
                </a:solidFill>
                <a:effectLst/>
                <a:latin typeface="Arial" pitchFamily="34" charset="0"/>
                <a:ea typeface="+mn-ea"/>
                <a:cs typeface="Arial" pitchFamily="34" charset="0"/>
              </a:rPr>
              <a:t> from FRAMEWORK 2.3.3</a:t>
            </a:r>
            <a:br>
              <a:rPr lang="en-GB" sz="1000" kern="1200" baseline="0">
                <a:solidFill>
                  <a:schemeClr val="tx1"/>
                </a:solidFill>
                <a:effectLst/>
                <a:latin typeface="Arial" pitchFamily="34" charset="0"/>
                <a:ea typeface="+mn-ea"/>
                <a:cs typeface="Arial" pitchFamily="34" charset="0"/>
              </a:rPr>
            </a:br>
            <a:r>
              <a:rPr lang="en-GB" sz="1800">
                <a:effectLst/>
                <a:latin typeface="Arial" panose="020B0604020202020204" pitchFamily="34" charset="0"/>
                <a:ea typeface="Calibri" panose="020F0502020204030204" pitchFamily="34" charset="0"/>
              </a:rPr>
              <a:t>Schools should allocate time for all learners to chat about books with each other in one of the below ways, or in another way that suits their setting:</a:t>
            </a:r>
          </a:p>
          <a:p>
            <a:pPr marL="457200">
              <a:lnSpc>
                <a:spcPct val="115000"/>
              </a:lnSpc>
              <a:spcAft>
                <a:spcPts val="800"/>
              </a:spcAft>
            </a:pPr>
            <a:r>
              <a:rPr lang="en-GB" sz="1800">
                <a:effectLst/>
                <a:latin typeface="Arial" panose="020B0604020202020204" pitchFamily="34" charset="0"/>
                <a:ea typeface="Calibri" panose="020F0502020204030204" pitchFamily="34" charset="0"/>
              </a:rPr>
              <a:t> </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Having a set time for peer discussion following ERIC time / other times as appropriate</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Introducing book speed-dating</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Playing Book Jenga to spark conversations around books   </a:t>
            </a:r>
          </a:p>
          <a:p>
            <a:pPr marL="342900" lvl="0" indent="-342900">
              <a:lnSpc>
                <a:spcPct val="115000"/>
              </a:lnSpc>
              <a:spcAft>
                <a:spcPts val="800"/>
              </a:spcAft>
              <a:buFont typeface="Symbol" panose="05050102010706020507" pitchFamily="18" charset="2"/>
              <a:buChar char=""/>
            </a:pPr>
            <a:r>
              <a:rPr lang="en-GB" sz="1800">
                <a:effectLst/>
                <a:latin typeface="Arial" panose="020B0604020202020204" pitchFamily="34" charset="0"/>
                <a:ea typeface="Calibri" panose="020F0502020204030204" pitchFamily="34" charset="0"/>
              </a:rPr>
              <a:t>Pairing up learners to chat about what they are currently reading – this could include famous character duo cards to randomise pairings     </a:t>
            </a:r>
          </a:p>
          <a:p>
            <a:endParaRPr lang="en-GB"/>
          </a:p>
        </p:txBody>
      </p:sp>
    </p:spTree>
    <p:extLst>
      <p:ext uri="{BB962C8B-B14F-4D97-AF65-F5344CB8AC3E}">
        <p14:creationId xmlns:p14="http://schemas.microsoft.com/office/powerpoint/2010/main" val="202640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b="1">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326617" y="5809498"/>
            <a:ext cx="553727" cy="730654"/>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b="1">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457200" y="1600200"/>
            <a:ext cx="4038600" cy="3701009"/>
          </a:xfrm>
          <a:prstGeom prst="rect">
            <a:avLst/>
          </a:prstGeom>
        </p:spPr>
        <p:txBody>
          <a:bodyPr vert="horz"/>
          <a:lstStyle>
            <a:lvl1pPr>
              <a:defRPr sz="2800">
                <a:latin typeface="Arial" panose="020B0604020202020204" pitchFamily="34" charset="0"/>
                <a:cs typeface="Arial" panose="020B0604020202020204" pitchFamily="34" charset="0"/>
              </a:defRPr>
            </a:lvl1pPr>
            <a:lvl2pPr>
              <a:buFont typeface="Arial" pitchFamily="34" charset="0"/>
              <a:buChar char="•"/>
              <a:defRPr sz="2800">
                <a:latin typeface="Arial" panose="020B0604020202020204" pitchFamily="34" charset="0"/>
                <a:cs typeface="Arial" panose="020B0604020202020204" pitchFamily="34" charset="0"/>
              </a:defRPr>
            </a:lvl2pPr>
            <a:lvl3pPr>
              <a:defRPr sz="2800">
                <a:latin typeface="Helvetica Neue"/>
              </a:defRPr>
            </a:lvl3pPr>
            <a:lvl4pPr>
              <a:defRPr sz="2800">
                <a:latin typeface="Helvetica Neue"/>
              </a:defRPr>
            </a:lvl4pPr>
            <a:lvl5pPr>
              <a:defRPr sz="2800">
                <a:latin typeface="Helvetica Neue"/>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p:txBody>
      </p:sp>
      <p:sp>
        <p:nvSpPr>
          <p:cNvPr id="4" name="Content Placeholder 3"/>
          <p:cNvSpPr>
            <a:spLocks noGrp="1"/>
          </p:cNvSpPr>
          <p:nvPr>
            <p:ph sz="half" idx="2"/>
          </p:nvPr>
        </p:nvSpPr>
        <p:spPr>
          <a:xfrm>
            <a:off x="4648200" y="1600201"/>
            <a:ext cx="3884240" cy="3701008"/>
          </a:xfrm>
          <a:prstGeom prst="rect">
            <a:avLst/>
          </a:prstGeom>
        </p:spPr>
        <p:txBody>
          <a:bodyPr vert="horz"/>
          <a:lstStyle>
            <a:lvl1pPr>
              <a:defRPr sz="2800">
                <a:latin typeface="Arial" panose="020B0604020202020204" pitchFamily="34" charset="0"/>
                <a:cs typeface="Arial" panose="020B0604020202020204" pitchFamily="34" charset="0"/>
              </a:defRPr>
            </a:lvl1pPr>
            <a:lvl2pPr>
              <a:buFont typeface="Arial" pitchFamily="34" charset="0"/>
              <a:buChar char="•"/>
              <a:defRPr sz="2800">
                <a:latin typeface="Arial" panose="020B0604020202020204" pitchFamily="34" charset="0"/>
                <a:cs typeface="Arial" panose="020B0604020202020204" pitchFamily="34" charset="0"/>
              </a:defRPr>
            </a:lvl2pPr>
            <a:lvl3pPr>
              <a:defRPr sz="2800">
                <a:latin typeface="HelveticaNeueAltaLT Std" pitchFamily="50" charset="0"/>
              </a:defRPr>
            </a:lvl3pPr>
            <a:lvl4pPr>
              <a:defRPr sz="2800">
                <a:latin typeface="HelveticaNeueAltaLT Std" pitchFamily="50" charset="0"/>
              </a:defRPr>
            </a:lvl4pPr>
            <a:lvl5pPr>
              <a:defRPr sz="2800">
                <a:latin typeface="HelveticaNeueAltaLT Std" pitchFamily="50"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p:txBody>
      </p:sp>
      <p:pic>
        <p:nvPicPr>
          <p:cNvPr id="8"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326617" y="5809498"/>
            <a:ext cx="553727" cy="730654"/>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b="1">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3694086"/>
          </a:xfrm>
          <a:prstGeom prst="rect">
            <a:avLst/>
          </a:prstGeom>
        </p:spPr>
        <p:txBody>
          <a:bodyPr vert="horz" anchor="t"/>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4645025" y="1535112"/>
            <a:ext cx="4041775" cy="3694087"/>
          </a:xfrm>
          <a:prstGeom prst="rect">
            <a:avLst/>
          </a:prstGeom>
        </p:spPr>
        <p:txBody>
          <a:bodyPr vert="horz" anchor="t"/>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pic>
        <p:nvPicPr>
          <p:cNvPr id="9"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326617" y="5809498"/>
            <a:ext cx="553727" cy="730654"/>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b="1">
                <a:latin typeface="Arial" panose="020B0604020202020204" pitchFamily="34" charset="0"/>
                <a:cs typeface="Arial" panose="020B0604020202020204" pitchFamily="34" charset="0"/>
              </a:defRPr>
            </a:lvl1pPr>
          </a:lstStyle>
          <a:p>
            <a:r>
              <a:rPr lang="en-GB"/>
              <a:t>Click to edit Master title style</a:t>
            </a:r>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326617" y="5809498"/>
            <a:ext cx="553727" cy="730654"/>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b="1">
                <a:latin typeface="Arial" panose="020B0604020202020204" pitchFamily="34" charset="0"/>
                <a:cs typeface="Arial" panose="020B0604020202020204" pitchFamily="34" charset="0"/>
              </a:defRPr>
            </a:lvl1pPr>
          </a:lstStyle>
          <a:p>
            <a:r>
              <a:rPr lang="en-GB"/>
              <a:t>Click to edit Master title style</a:t>
            </a:r>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326617" y="5809498"/>
            <a:ext cx="553727" cy="730654"/>
          </a:xfrm>
          <a:prstGeom prst="rect">
            <a:avLst/>
          </a:prstGeom>
          <a:noFill/>
          <a:ln w="9525">
            <a:noFill/>
            <a:miter lim="800000"/>
            <a:headEnd/>
            <a:tailEnd/>
          </a:ln>
        </p:spPr>
      </p:pic>
      <p:sp>
        <p:nvSpPr>
          <p:cNvPr id="4" name="Picture Placeholder 3"/>
          <p:cNvSpPr>
            <a:spLocks noGrp="1"/>
          </p:cNvSpPr>
          <p:nvPr>
            <p:ph type="pic" sz="quarter" idx="10"/>
          </p:nvPr>
        </p:nvSpPr>
        <p:spPr>
          <a:xfrm>
            <a:off x="457200" y="1628775"/>
            <a:ext cx="8229600" cy="3529013"/>
          </a:xfrm>
          <a:prstGeom prst="rect">
            <a:avLst/>
          </a:prstGeom>
        </p:spPr>
        <p:txBody>
          <a:bodyPr/>
          <a:lstStyle/>
          <a:p>
            <a:r>
              <a:rPr lang="en-GB"/>
              <a:t>Click icon to add picture</a:t>
            </a:r>
          </a:p>
        </p:txBody>
      </p:sp>
    </p:spTree>
    <p:extLst>
      <p:ext uri="{BB962C8B-B14F-4D97-AF65-F5344CB8AC3E}">
        <p14:creationId xmlns:p14="http://schemas.microsoft.com/office/powerpoint/2010/main" val="374472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326617" y="5809498"/>
            <a:ext cx="553727" cy="730654"/>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lgn="l">
              <a:defRPr b="1">
                <a:latin typeface="Arial" panose="020B0604020202020204" pitchFamily="34" charset="0"/>
                <a:cs typeface="Arial" panose="020B0604020202020204" pitchFamily="34" charset="0"/>
              </a:defRPr>
            </a:lvl1pPr>
          </a:lstStyle>
          <a:p>
            <a:r>
              <a:rPr lang="en-GB"/>
              <a:t>Click to edit Master title style</a:t>
            </a:r>
            <a:endParaRPr lang="en-US"/>
          </a:p>
        </p:txBody>
      </p:sp>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326617" y="5809498"/>
            <a:ext cx="553727" cy="730654"/>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9" r:id="rId6"/>
    <p:sldLayoutId id="2147483655" r:id="rId7"/>
    <p:sldLayoutId id="2147483658" r:id="rId8"/>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readingschools.scot/resour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hyperlink" Target="http://www.readingchallenge.scot/resourc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BB9"/>
        </a:solid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bwMode="auto">
          <a:noFill/>
          <a:ln>
            <a:miter lim="800000"/>
            <a:headEnd/>
            <a:tailEnd/>
          </a:ln>
        </p:spPr>
        <p:txBody>
          <a:bodyPr wrap="square" lIns="91440" tIns="45720" rIns="91440" bIns="45720" numCol="1" anchor="t" anchorCtr="0" compatLnSpc="1">
            <a:prstTxWarp prst="textNoShape">
              <a:avLst/>
            </a:prstTxWarp>
          </a:bodyPr>
          <a:lstStyle/>
          <a:p>
            <a:pPr eaLnBrk="1" hangingPunct="1"/>
            <a:r>
              <a:rPr lang="en-US" b="1">
                <a:solidFill>
                  <a:schemeClr val="bg1"/>
                </a:solidFill>
              </a:rPr>
              <a:t>Core Action Plan</a:t>
            </a:r>
            <a:br>
              <a:rPr lang="en-US" b="1">
                <a:solidFill>
                  <a:schemeClr val="bg1"/>
                </a:solidFill>
              </a:rPr>
            </a:br>
            <a:endParaRPr lang="en-US" b="1">
              <a:solidFill>
                <a:schemeClr val="bg1"/>
              </a:solidFill>
            </a:endParaRPr>
          </a:p>
        </p:txBody>
      </p:sp>
      <p:pic>
        <p:nvPicPr>
          <p:cNvPr id="6" name="Picture 5" descr="Reading Schools logo"/>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04185" y="4206956"/>
            <a:ext cx="3735629" cy="1368152"/>
          </a:xfrm>
          <a:prstGeom prst="rect">
            <a:avLst/>
          </a:prstGeom>
          <a:noFill/>
          <a:ln w="9525">
            <a:noFill/>
            <a:miter lim="800000"/>
            <a:headEnd/>
            <a:tailEnd/>
          </a:ln>
        </p:spPr>
      </p:pic>
      <p:sp>
        <p:nvSpPr>
          <p:cNvPr id="9220" name="TextBox 3">
            <a:extLst>
              <a:ext uri="{C183D7F6-B498-43B3-948B-1728B52AA6E4}">
                <adec:decorative xmlns:adec="http://schemas.microsoft.com/office/drawing/2017/decorative" val="1"/>
              </a:ext>
            </a:extLst>
          </p:cNvPr>
          <p:cNvSpPr txBox="1">
            <a:spLocks noChangeArrowheads="1"/>
          </p:cNvSpPr>
          <p:nvPr/>
        </p:nvSpPr>
        <p:spPr bwMode="auto">
          <a:xfrm>
            <a:off x="381000" y="6172200"/>
            <a:ext cx="2743200" cy="276999"/>
          </a:xfrm>
          <a:prstGeom prst="rect">
            <a:avLst/>
          </a:prstGeom>
          <a:noFill/>
          <a:ln w="9525">
            <a:noFill/>
            <a:miter lim="800000"/>
            <a:headEnd/>
            <a:tailEnd/>
          </a:ln>
        </p:spPr>
        <p:txBody>
          <a:bodyPr>
            <a:spAutoFit/>
          </a:bodyPr>
          <a:lstStyle/>
          <a:p>
            <a:r>
              <a:rPr lang="en-US" sz="1200" b="1">
                <a:solidFill>
                  <a:schemeClr val="bg1"/>
                </a:solidFill>
              </a:rPr>
              <a:t>scottishbooktrust.com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9154" y="274638"/>
            <a:ext cx="8363272" cy="1325562"/>
          </a:xfrm>
        </p:spPr>
        <p:txBody>
          <a:bodyPr/>
          <a:lstStyle/>
          <a:p>
            <a:r>
              <a:rPr lang="en-GB"/>
              <a:t>Talk about books</a:t>
            </a:r>
          </a:p>
        </p:txBody>
      </p:sp>
      <p:graphicFrame>
        <p:nvGraphicFramePr>
          <p:cNvPr id="8" name="Table 7" descr="A checklist which asks you to choose 1-3 of the suggestions for things you can do to encourage conversations about books" title="Talk about books checklist"/>
          <p:cNvGraphicFramePr>
            <a:graphicFrameLocks noGrp="1"/>
          </p:cNvGraphicFramePr>
          <p:nvPr>
            <p:extLst>
              <p:ext uri="{D42A27DB-BD31-4B8C-83A1-F6EECF244321}">
                <p14:modId xmlns:p14="http://schemas.microsoft.com/office/powerpoint/2010/main" val="514653694"/>
              </p:ext>
            </p:extLst>
          </p:nvPr>
        </p:nvGraphicFramePr>
        <p:xfrm>
          <a:off x="469154" y="2143853"/>
          <a:ext cx="7271198" cy="3865839"/>
        </p:xfrm>
        <a:graphic>
          <a:graphicData uri="http://schemas.openxmlformats.org/drawingml/2006/table">
            <a:tbl>
              <a:tblPr firstRow="1" bandRow="1">
                <a:tableStyleId>{5940675A-B579-460E-94D1-54222C63F5DA}</a:tableStyleId>
              </a:tblPr>
              <a:tblGrid>
                <a:gridCol w="6084063">
                  <a:extLst>
                    <a:ext uri="{9D8B030D-6E8A-4147-A177-3AD203B41FA5}">
                      <a16:colId xmlns:a16="http://schemas.microsoft.com/office/drawing/2014/main" val="1992559720"/>
                    </a:ext>
                  </a:extLst>
                </a:gridCol>
                <a:gridCol w="1187135">
                  <a:extLst>
                    <a:ext uri="{9D8B030D-6E8A-4147-A177-3AD203B41FA5}">
                      <a16:colId xmlns:a16="http://schemas.microsoft.com/office/drawing/2014/main" val="1462597055"/>
                    </a:ext>
                  </a:extLst>
                </a:gridCol>
              </a:tblGrid>
              <a:tr h="626419">
                <a:tc>
                  <a:txBody>
                    <a:bodyPr/>
                    <a:lstStyle/>
                    <a:p>
                      <a:pPr algn="l"/>
                      <a:r>
                        <a:rPr lang="en-GB" sz="1800" b="1">
                          <a:latin typeface="Arial" panose="020B0604020202020204" pitchFamily="34" charset="0"/>
                          <a:cs typeface="Arial" panose="020B0604020202020204" pitchFamily="34" charset="0"/>
                        </a:rPr>
                        <a:t>Choose</a:t>
                      </a:r>
                      <a:r>
                        <a:rPr lang="en-GB" sz="1800" b="1">
                          <a:solidFill>
                            <a:schemeClr val="tx1"/>
                          </a:solidFill>
                          <a:latin typeface="Arial" panose="020B0604020202020204" pitchFamily="34" charset="0"/>
                          <a:cs typeface="Arial" panose="020B0604020202020204" pitchFamily="34" charset="0"/>
                        </a:rPr>
                        <a:t> 1–3 </a:t>
                      </a:r>
                      <a:r>
                        <a:rPr lang="en-GB" sz="1800" b="1">
                          <a:latin typeface="Arial" panose="020B0604020202020204" pitchFamily="34" charset="0"/>
                          <a:cs typeface="Arial" panose="020B0604020202020204" pitchFamily="34" charset="0"/>
                        </a:rPr>
                        <a:t>of these for you and your classmates to do.</a:t>
                      </a:r>
                      <a:endParaRPr lang="en-GB" b="1">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p>
                      <a:pPr algn="ctr"/>
                      <a:endParaRPr lang="en-GB"/>
                    </a:p>
                  </a:txBody>
                  <a:tcPr/>
                </a:tc>
                <a:extLst>
                  <a:ext uri="{0D108BD9-81ED-4DB2-BD59-A6C34878D82A}">
                    <a16:rowId xmlns:a16="http://schemas.microsoft.com/office/drawing/2014/main" val="2579307075"/>
                  </a:ext>
                </a:extLst>
              </a:tr>
              <a:tr h="8143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Make time in class to talk to your teacher about books and ask for help finding new books</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3643533996"/>
                  </a:ext>
                </a:extLst>
              </a:tr>
              <a:tr h="699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Make time in class to chat with each other about books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4232660551"/>
                  </a:ext>
                </a:extLst>
              </a:tr>
              <a:tr h="699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Try book speed dating</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3184751850"/>
                  </a:ext>
                </a:extLst>
              </a:tr>
              <a:tr h="699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Try book </a:t>
                      </a:r>
                      <a:r>
                        <a:rPr lang="en-GB" err="1">
                          <a:latin typeface="Arial" panose="020B0604020202020204" pitchFamily="34" charset="0"/>
                          <a:cs typeface="Arial" panose="020B0604020202020204" pitchFamily="34" charset="0"/>
                        </a:rPr>
                        <a:t>jenga</a:t>
                      </a:r>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1930749267"/>
                  </a:ext>
                </a:extLst>
              </a:tr>
            </a:tbl>
          </a:graphicData>
        </a:graphic>
      </p:graphicFrame>
      <p:pic>
        <p:nvPicPr>
          <p:cNvPr id="7" name="Picture 6" descr="Pile of horizontally stacked books"/>
          <p:cNvPicPr>
            <a:picLocks noChangeAspect="1"/>
          </p:cNvPicPr>
          <p:nvPr/>
        </p:nvPicPr>
        <p:blipFill rotWithShape="1">
          <a:blip r:embed="rId3">
            <a:extLst>
              <a:ext uri="{28A0092B-C50C-407E-A947-70E740481C1C}">
                <a14:useLocalDpi xmlns:a14="http://schemas.microsoft.com/office/drawing/2010/main" val="0"/>
              </a:ext>
            </a:extLst>
          </a:blip>
          <a:srcRect l="39258" t="39990"/>
          <a:stretch/>
        </p:blipFill>
        <p:spPr>
          <a:xfrm>
            <a:off x="5419001" y="272022"/>
            <a:ext cx="2592288" cy="1440566"/>
          </a:xfrm>
          <a:prstGeom prst="rect">
            <a:avLst/>
          </a:prstGeom>
        </p:spPr>
      </p:pic>
      <p:pic>
        <p:nvPicPr>
          <p:cNvPr id="6" name="Picture 5" descr="Reading Schools logo"/>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004578" y="6237312"/>
            <a:ext cx="1073480" cy="393156"/>
          </a:xfrm>
          <a:prstGeom prst="rect">
            <a:avLst/>
          </a:prstGeom>
          <a:noFill/>
          <a:ln w="9525">
            <a:noFill/>
            <a:miter lim="800000"/>
            <a:headEnd/>
            <a:tailEnd/>
          </a:ln>
        </p:spPr>
      </p:pic>
    </p:spTree>
    <p:extLst>
      <p:ext uri="{BB962C8B-B14F-4D97-AF65-F5344CB8AC3E}">
        <p14:creationId xmlns:p14="http://schemas.microsoft.com/office/powerpoint/2010/main" val="1300358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325562"/>
          </a:xfrm>
        </p:spPr>
        <p:txBody>
          <a:bodyPr/>
          <a:lstStyle/>
          <a:p>
            <a:r>
              <a:rPr lang="en-GB" sz="3600"/>
              <a:t>Books as inspiration</a:t>
            </a:r>
            <a:endParaRPr lang="en-GB"/>
          </a:p>
        </p:txBody>
      </p:sp>
      <p:graphicFrame>
        <p:nvGraphicFramePr>
          <p:cNvPr id="5" name="Table 4" descr="A checklist which asks you to choose 1-3 of the suggestions for inspiring and creative things you can do in response to the books you've been reading." title="Books as inspiration checklist"/>
          <p:cNvGraphicFramePr>
            <a:graphicFrameLocks noGrp="1"/>
          </p:cNvGraphicFramePr>
          <p:nvPr>
            <p:extLst>
              <p:ext uri="{D42A27DB-BD31-4B8C-83A1-F6EECF244321}">
                <p14:modId xmlns:p14="http://schemas.microsoft.com/office/powerpoint/2010/main" val="585514598"/>
              </p:ext>
            </p:extLst>
          </p:nvPr>
        </p:nvGraphicFramePr>
        <p:xfrm>
          <a:off x="516593" y="935035"/>
          <a:ext cx="7012430" cy="4093436"/>
        </p:xfrm>
        <a:graphic>
          <a:graphicData uri="http://schemas.openxmlformats.org/drawingml/2006/table">
            <a:tbl>
              <a:tblPr firstRow="1" bandRow="1">
                <a:tableStyleId>{5940675A-B579-460E-94D1-54222C63F5DA}</a:tableStyleId>
              </a:tblPr>
              <a:tblGrid>
                <a:gridCol w="5856553">
                  <a:extLst>
                    <a:ext uri="{9D8B030D-6E8A-4147-A177-3AD203B41FA5}">
                      <a16:colId xmlns:a16="http://schemas.microsoft.com/office/drawing/2014/main" val="1992559720"/>
                    </a:ext>
                  </a:extLst>
                </a:gridCol>
                <a:gridCol w="1155877">
                  <a:extLst>
                    <a:ext uri="{9D8B030D-6E8A-4147-A177-3AD203B41FA5}">
                      <a16:colId xmlns:a16="http://schemas.microsoft.com/office/drawing/2014/main" val="1462597055"/>
                    </a:ext>
                  </a:extLst>
                </a:gridCol>
              </a:tblGrid>
              <a:tr h="667257">
                <a:tc>
                  <a:txBody>
                    <a:bodyPr/>
                    <a:lstStyle/>
                    <a:p>
                      <a:pPr algn="l"/>
                      <a:r>
                        <a:rPr lang="en-GB" sz="1800" b="1">
                          <a:latin typeface="Arial"/>
                          <a:cs typeface="Arial"/>
                        </a:rPr>
                        <a:t>Choose </a:t>
                      </a:r>
                      <a:r>
                        <a:rPr lang="en-GB" sz="1800" b="1">
                          <a:solidFill>
                            <a:schemeClr val="tx1"/>
                          </a:solidFill>
                          <a:latin typeface="Arial"/>
                          <a:cs typeface="Arial"/>
                        </a:rPr>
                        <a:t>1</a:t>
                      </a:r>
                      <a:r>
                        <a:rPr lang="en-GB" sz="1800" b="1">
                          <a:solidFill>
                            <a:schemeClr val="tx1"/>
                          </a:solidFill>
                          <a:latin typeface="Arial" panose="020B0604020202020204" pitchFamily="34" charset="0"/>
                          <a:cs typeface="Arial" panose="020B0604020202020204" pitchFamily="34" charset="0"/>
                        </a:rPr>
                        <a:t>–</a:t>
                      </a:r>
                      <a:r>
                        <a:rPr lang="en-GB" sz="1800" b="1">
                          <a:solidFill>
                            <a:schemeClr val="tx1"/>
                          </a:solidFill>
                          <a:latin typeface="Arial"/>
                          <a:cs typeface="Arial"/>
                        </a:rPr>
                        <a:t>3 </a:t>
                      </a:r>
                      <a:r>
                        <a:rPr lang="en-GB" sz="1800" b="1">
                          <a:latin typeface="Arial"/>
                          <a:cs typeface="Arial"/>
                        </a:rPr>
                        <a:t>of these for you </a:t>
                      </a:r>
                      <a:br>
                        <a:rPr lang="en-GB" sz="1800" b="1">
                          <a:latin typeface="Arial"/>
                          <a:cs typeface="Arial"/>
                        </a:rPr>
                      </a:br>
                      <a:r>
                        <a:rPr lang="en-GB" sz="1800" b="1">
                          <a:latin typeface="Arial"/>
                          <a:cs typeface="Arial"/>
                        </a:rPr>
                        <a:t>and your classmates to do.</a:t>
                      </a:r>
                      <a:endParaRPr lang="en-GB" b="1">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p>
                      <a:pPr algn="ctr"/>
                      <a:endParaRPr lang="en-GB"/>
                    </a:p>
                  </a:txBody>
                  <a:tcPr/>
                </a:tc>
                <a:extLst>
                  <a:ext uri="{0D108BD9-81ED-4DB2-BD59-A6C34878D82A}">
                    <a16:rowId xmlns:a16="http://schemas.microsoft.com/office/drawing/2014/main" val="2579307075"/>
                  </a:ext>
                </a:extLst>
              </a:tr>
              <a:tr h="9233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Fill in reading passports</a:t>
                      </a:r>
                      <a:r>
                        <a:rPr lang="en-GB" sz="1800" baseline="0">
                          <a:latin typeface="Arial" panose="020B0604020202020204" pitchFamily="34" charset="0"/>
                          <a:cs typeface="Arial" panose="020B0604020202020204" pitchFamily="34" charset="0"/>
                        </a:rPr>
                        <a:t> </a:t>
                      </a:r>
                      <a:r>
                        <a:rPr lang="en-GB" sz="1800">
                          <a:latin typeface="Arial" panose="020B0604020202020204" pitchFamily="34" charset="0"/>
                          <a:cs typeface="Arial" panose="020B0604020202020204" pitchFamily="34" charset="0"/>
                        </a:rPr>
                        <a:t>(you can order these through the First Minister’s Reading Challenge)</a:t>
                      </a:r>
                    </a:p>
                  </a:txBody>
                  <a:tcPr/>
                </a:tc>
                <a:tc>
                  <a:txBody>
                    <a:bodyPr/>
                    <a:lstStyle/>
                    <a:p>
                      <a:endParaRPr lang="en-GB"/>
                    </a:p>
                  </a:txBody>
                  <a:tcPr/>
                </a:tc>
                <a:extLst>
                  <a:ext uri="{0D108BD9-81ED-4DB2-BD59-A6C34878D82A}">
                    <a16:rowId xmlns:a16="http://schemas.microsoft.com/office/drawing/2014/main" val="3643533996"/>
                  </a:ext>
                </a:extLst>
              </a:tr>
              <a:tr h="4885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Create blogs, vlogs or book trailers</a:t>
                      </a:r>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4232660551"/>
                  </a:ext>
                </a:extLst>
              </a:tr>
              <a:tr h="5479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Write</a:t>
                      </a:r>
                      <a:r>
                        <a:rPr lang="en-GB" sz="1800" baseline="0">
                          <a:latin typeface="Arial" panose="020B0604020202020204" pitchFamily="34" charset="0"/>
                          <a:cs typeface="Arial" panose="020B0604020202020204" pitchFamily="34" charset="0"/>
                        </a:rPr>
                        <a:t> b</a:t>
                      </a:r>
                      <a:r>
                        <a:rPr lang="en-GB" sz="1800">
                          <a:latin typeface="Arial" panose="020B0604020202020204" pitchFamily="34" charset="0"/>
                          <a:cs typeface="Arial" panose="020B0604020202020204" pitchFamily="34" charset="0"/>
                        </a:rPr>
                        <a:t>ook reviews for school newspaper or website</a:t>
                      </a:r>
                    </a:p>
                  </a:txBody>
                  <a:tcPr/>
                </a:tc>
                <a:tc>
                  <a:txBody>
                    <a:bodyPr/>
                    <a:lstStyle/>
                    <a:p>
                      <a:endParaRPr lang="en-GB"/>
                    </a:p>
                  </a:txBody>
                  <a:tcPr/>
                </a:tc>
                <a:extLst>
                  <a:ext uri="{0D108BD9-81ED-4DB2-BD59-A6C34878D82A}">
                    <a16:rowId xmlns:a16="http://schemas.microsoft.com/office/drawing/2014/main" val="3184751850"/>
                  </a:ext>
                </a:extLst>
              </a:tr>
              <a:tr h="6056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Create a dance / music / creative writing / art / drama piece based on a book or books</a:t>
                      </a:r>
                    </a:p>
                  </a:txBody>
                  <a:tcPr/>
                </a:tc>
                <a:tc>
                  <a:txBody>
                    <a:bodyPr/>
                    <a:lstStyle/>
                    <a:p>
                      <a:endParaRPr lang="en-GB"/>
                    </a:p>
                  </a:txBody>
                  <a:tcPr/>
                </a:tc>
                <a:extLst>
                  <a:ext uri="{0D108BD9-81ED-4DB2-BD59-A6C34878D82A}">
                    <a16:rowId xmlns:a16="http://schemas.microsoft.com/office/drawing/2014/main" val="1930749267"/>
                  </a:ext>
                </a:extLst>
              </a:tr>
              <a:tr h="6056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Create</a:t>
                      </a:r>
                      <a:r>
                        <a:rPr lang="en-GB" sz="1800" baseline="0">
                          <a:latin typeface="Arial" panose="020B0604020202020204" pitchFamily="34" charset="0"/>
                          <a:cs typeface="Arial" panose="020B0604020202020204" pitchFamily="34" charset="0"/>
                        </a:rPr>
                        <a:t> an e</a:t>
                      </a:r>
                      <a:r>
                        <a:rPr lang="en-GB" sz="1800">
                          <a:latin typeface="Arial" panose="020B0604020202020204" pitchFamily="34" charset="0"/>
                          <a:cs typeface="Arial" panose="020B0604020202020204" pitchFamily="34" charset="0"/>
                        </a:rPr>
                        <a:t>nterprise project, e.g. create a cookery book based on your favourite books</a:t>
                      </a:r>
                    </a:p>
                  </a:txBody>
                  <a:tcPr/>
                </a:tc>
                <a:tc>
                  <a:txBody>
                    <a:bodyPr/>
                    <a:lstStyle/>
                    <a:p>
                      <a:endParaRPr lang="en-GB"/>
                    </a:p>
                  </a:txBody>
                  <a:tcPr/>
                </a:tc>
                <a:extLst>
                  <a:ext uri="{0D108BD9-81ED-4DB2-BD59-A6C34878D82A}">
                    <a16:rowId xmlns:a16="http://schemas.microsoft.com/office/drawing/2014/main" val="4226324352"/>
                  </a:ext>
                </a:extLst>
              </a:tr>
            </a:tbl>
          </a:graphicData>
        </a:graphic>
      </p:graphicFrame>
      <p:sp>
        <p:nvSpPr>
          <p:cNvPr id="3" name="Content Placeholder 2"/>
          <p:cNvSpPr>
            <a:spLocks noGrp="1"/>
          </p:cNvSpPr>
          <p:nvPr>
            <p:ph idx="1"/>
          </p:nvPr>
        </p:nvSpPr>
        <p:spPr>
          <a:xfrm>
            <a:off x="516593" y="5512067"/>
            <a:ext cx="6347048" cy="777238"/>
          </a:xfrm>
        </p:spPr>
        <p:txBody>
          <a:bodyPr vert="horz" lIns="91440" tIns="45720" rIns="91440" bIns="45720" anchor="t"/>
          <a:lstStyle/>
          <a:p>
            <a:pPr marL="0" indent="0">
              <a:buNone/>
            </a:pPr>
            <a:r>
              <a:rPr lang="en-GB" sz="2000">
                <a:latin typeface="Arial"/>
                <a:cs typeface="Arial"/>
              </a:rPr>
              <a:t>Your teachers will also tell you about a bigger project you will do with your classes this year</a:t>
            </a:r>
          </a:p>
          <a:p>
            <a:pPr marL="0" indent="0">
              <a:buNone/>
            </a:pPr>
            <a:endParaRPr lang="en-GB" sz="2000"/>
          </a:p>
        </p:txBody>
      </p:sp>
      <p:pic>
        <p:nvPicPr>
          <p:cNvPr id="6" name="Picture 5" descr="Reading School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04578" y="6237312"/>
            <a:ext cx="1073480" cy="393156"/>
          </a:xfrm>
          <a:prstGeom prst="rect">
            <a:avLst/>
          </a:prstGeom>
          <a:noFill/>
          <a:ln w="9525">
            <a:noFill/>
            <a:miter lim="800000"/>
            <a:headEnd/>
            <a:tailEnd/>
          </a:ln>
        </p:spPr>
      </p:pic>
    </p:spTree>
    <p:extLst>
      <p:ext uri="{BB962C8B-B14F-4D97-AF65-F5344CB8AC3E}">
        <p14:creationId xmlns:p14="http://schemas.microsoft.com/office/powerpoint/2010/main" val="66515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325562"/>
          </a:xfrm>
        </p:spPr>
        <p:txBody>
          <a:bodyPr/>
          <a:lstStyle/>
          <a:p>
            <a:r>
              <a:rPr lang="en-GB"/>
              <a:t>At home</a:t>
            </a:r>
            <a:br>
              <a:rPr lang="en-GB"/>
            </a:br>
            <a:r>
              <a:rPr lang="en-GB"/>
              <a:t> </a:t>
            </a:r>
          </a:p>
        </p:txBody>
      </p:sp>
      <p:graphicFrame>
        <p:nvGraphicFramePr>
          <p:cNvPr id="5" name="Table 4" descr="A checklist which tells you to make plans for all three ways to share reading at home." title="At home checklist"/>
          <p:cNvGraphicFramePr>
            <a:graphicFrameLocks noGrp="1"/>
          </p:cNvGraphicFramePr>
          <p:nvPr>
            <p:extLst>
              <p:ext uri="{D42A27DB-BD31-4B8C-83A1-F6EECF244321}">
                <p14:modId xmlns:p14="http://schemas.microsoft.com/office/powerpoint/2010/main" val="86777143"/>
              </p:ext>
            </p:extLst>
          </p:nvPr>
        </p:nvGraphicFramePr>
        <p:xfrm>
          <a:off x="587385" y="1232489"/>
          <a:ext cx="7056784" cy="3596640"/>
        </p:xfrm>
        <a:graphic>
          <a:graphicData uri="http://schemas.openxmlformats.org/drawingml/2006/table">
            <a:tbl>
              <a:tblPr firstRow="1" bandRow="1">
                <a:tableStyleId>{5940675A-B579-460E-94D1-54222C63F5DA}</a:tableStyleId>
              </a:tblPr>
              <a:tblGrid>
                <a:gridCol w="5904656">
                  <a:extLst>
                    <a:ext uri="{9D8B030D-6E8A-4147-A177-3AD203B41FA5}">
                      <a16:colId xmlns:a16="http://schemas.microsoft.com/office/drawing/2014/main" val="1992559720"/>
                    </a:ext>
                  </a:extLst>
                </a:gridCol>
                <a:gridCol w="1152128">
                  <a:extLst>
                    <a:ext uri="{9D8B030D-6E8A-4147-A177-3AD203B41FA5}">
                      <a16:colId xmlns:a16="http://schemas.microsoft.com/office/drawing/2014/main" val="1462597055"/>
                    </a:ext>
                  </a:extLst>
                </a:gridCol>
              </a:tblGrid>
              <a:tr h="0">
                <a:tc>
                  <a:txBody>
                    <a:bodyPr/>
                    <a:lstStyle/>
                    <a:p>
                      <a:pPr algn="l"/>
                      <a:r>
                        <a:rPr lang="en-GB" sz="1800" b="1">
                          <a:latin typeface="Arial"/>
                          <a:cs typeface="Arial"/>
                        </a:rPr>
                        <a:t>You need to make plans for all three of these</a:t>
                      </a:r>
                      <a:endParaRPr lang="en-GB" b="1">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p>
                      <a:pPr algn="ctr"/>
                      <a:endParaRPr lang="en-GB"/>
                    </a:p>
                  </a:txBody>
                  <a:tcPr/>
                </a:tc>
                <a:extLst>
                  <a:ext uri="{0D108BD9-81ED-4DB2-BD59-A6C34878D82A}">
                    <a16:rowId xmlns:a16="http://schemas.microsoft.com/office/drawing/2014/main" val="2579307075"/>
                  </a:ext>
                </a:extLst>
              </a:tr>
              <a:tr h="719941">
                <a:tc>
                  <a:txBody>
                    <a:bodyPr/>
                    <a:lstStyle/>
                    <a:p>
                      <a:r>
                        <a:rPr lang="en-GB" sz="1800">
                          <a:latin typeface="Arial" panose="020B0604020202020204" pitchFamily="34" charset="0"/>
                          <a:cs typeface="Arial" panose="020B0604020202020204" pitchFamily="34" charset="0"/>
                        </a:rPr>
                        <a:t>Ask about taking books home to read or encourage families to join the local library</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3643533996"/>
                  </a:ext>
                </a:extLst>
              </a:tr>
              <a:tr h="719941">
                <a:tc>
                  <a:txBody>
                    <a:bodyPr/>
                    <a:lstStyle/>
                    <a:p>
                      <a:r>
                        <a:rPr lang="en-GB" sz="1800">
                          <a:latin typeface="Arial" panose="020B0604020202020204" pitchFamily="34" charset="0"/>
                          <a:cs typeface="Arial" panose="020B0604020202020204" pitchFamily="34" charset="0"/>
                        </a:rPr>
                        <a:t>Share what fun reading activities are happening in school </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4232660551"/>
                  </a:ext>
                </a:extLst>
              </a:tr>
              <a:tr h="7199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Organise a book gifting event in school for Bookbug and Read, Write, Count bags (P1–3)</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2587197247"/>
                  </a:ext>
                </a:extLst>
              </a:tr>
            </a:tbl>
          </a:graphicData>
        </a:graphic>
      </p:graphicFrame>
      <p:pic>
        <p:nvPicPr>
          <p:cNvPr id="6" name="Picture 5" descr="Reading School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04578" y="6237312"/>
            <a:ext cx="1073480" cy="393156"/>
          </a:xfrm>
          <a:prstGeom prst="rect">
            <a:avLst/>
          </a:prstGeom>
          <a:noFill/>
          <a:ln w="9525">
            <a:noFill/>
            <a:miter lim="800000"/>
            <a:headEnd/>
            <a:tailEnd/>
          </a:ln>
        </p:spPr>
      </p:pic>
    </p:spTree>
    <p:extLst>
      <p:ext uri="{BB962C8B-B14F-4D97-AF65-F5344CB8AC3E}">
        <p14:creationId xmlns:p14="http://schemas.microsoft.com/office/powerpoint/2010/main" val="982264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Celebration banner with star illustration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322079"/>
            <a:ext cx="8363272" cy="1325562"/>
          </a:xfrm>
        </p:spPr>
        <p:txBody>
          <a:bodyPr/>
          <a:lstStyle/>
          <a:p>
            <a:r>
              <a:rPr lang="en-GB"/>
              <a:t>Rewards</a:t>
            </a:r>
            <a:br>
              <a:rPr lang="en-GB" sz="1200" b="0"/>
            </a:br>
            <a:r>
              <a:rPr lang="en-GB"/>
              <a:t> </a:t>
            </a:r>
          </a:p>
        </p:txBody>
      </p:sp>
      <p:graphicFrame>
        <p:nvGraphicFramePr>
          <p:cNvPr id="7" name="Table 6" descr="A checklist which asks you to choose 1-3 of the suggestions for things you can do to reward reading." title="Reward checklist"/>
          <p:cNvGraphicFramePr>
            <a:graphicFrameLocks noGrp="1"/>
          </p:cNvGraphicFramePr>
          <p:nvPr>
            <p:extLst>
              <p:ext uri="{D42A27DB-BD31-4B8C-83A1-F6EECF244321}">
                <p14:modId xmlns:p14="http://schemas.microsoft.com/office/powerpoint/2010/main" val="271025081"/>
              </p:ext>
            </p:extLst>
          </p:nvPr>
        </p:nvGraphicFramePr>
        <p:xfrm>
          <a:off x="559942" y="1765035"/>
          <a:ext cx="7056784" cy="3927663"/>
        </p:xfrm>
        <a:graphic>
          <a:graphicData uri="http://schemas.openxmlformats.org/drawingml/2006/table">
            <a:tbl>
              <a:tblPr firstRow="1" bandRow="1">
                <a:tableStyleId>{5940675A-B579-460E-94D1-54222C63F5DA}</a:tableStyleId>
              </a:tblPr>
              <a:tblGrid>
                <a:gridCol w="5904656">
                  <a:extLst>
                    <a:ext uri="{9D8B030D-6E8A-4147-A177-3AD203B41FA5}">
                      <a16:colId xmlns:a16="http://schemas.microsoft.com/office/drawing/2014/main" val="1992559720"/>
                    </a:ext>
                  </a:extLst>
                </a:gridCol>
                <a:gridCol w="1152128">
                  <a:extLst>
                    <a:ext uri="{9D8B030D-6E8A-4147-A177-3AD203B41FA5}">
                      <a16:colId xmlns:a16="http://schemas.microsoft.com/office/drawing/2014/main" val="1462597055"/>
                    </a:ext>
                  </a:extLst>
                </a:gridCol>
              </a:tblGrid>
              <a:tr h="0">
                <a:tc>
                  <a:txBody>
                    <a:bodyPr/>
                    <a:lstStyle/>
                    <a:p>
                      <a:pPr algn="l"/>
                      <a:r>
                        <a:rPr lang="en-GB" sz="1800" b="1">
                          <a:latin typeface="Arial"/>
                          <a:cs typeface="Arial"/>
                        </a:rPr>
                        <a:t>Choose </a:t>
                      </a:r>
                      <a:r>
                        <a:rPr lang="en-GB" sz="1800" b="1">
                          <a:solidFill>
                            <a:schemeClr val="tx1"/>
                          </a:solidFill>
                          <a:latin typeface="Arial"/>
                          <a:cs typeface="Arial"/>
                        </a:rPr>
                        <a:t>1</a:t>
                      </a:r>
                      <a:r>
                        <a:rPr lang="en-GB" sz="1800" b="1">
                          <a:solidFill>
                            <a:schemeClr val="tx1"/>
                          </a:solidFill>
                          <a:latin typeface="Arial" panose="020B0604020202020204" pitchFamily="34" charset="0"/>
                          <a:cs typeface="Arial" panose="020B0604020202020204" pitchFamily="34" charset="0"/>
                        </a:rPr>
                        <a:t>–</a:t>
                      </a:r>
                      <a:r>
                        <a:rPr lang="en-GB" sz="1800" b="1">
                          <a:solidFill>
                            <a:schemeClr val="tx1"/>
                          </a:solidFill>
                          <a:latin typeface="Arial"/>
                          <a:cs typeface="Arial"/>
                        </a:rPr>
                        <a:t>3 </a:t>
                      </a:r>
                      <a:r>
                        <a:rPr lang="en-GB" sz="1800" b="1">
                          <a:latin typeface="Arial"/>
                          <a:cs typeface="Arial"/>
                        </a:rPr>
                        <a:t>of these for you that best fit your school</a:t>
                      </a:r>
                      <a:endParaRPr lang="en-GB" b="1">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p>
                      <a:pPr algn="ctr"/>
                      <a:endParaRPr lang="en-GB"/>
                    </a:p>
                  </a:txBody>
                  <a:tcPr/>
                </a:tc>
                <a:extLst>
                  <a:ext uri="{0D108BD9-81ED-4DB2-BD59-A6C34878D82A}">
                    <a16:rowId xmlns:a16="http://schemas.microsoft.com/office/drawing/2014/main" val="2579307075"/>
                  </a:ext>
                </a:extLst>
              </a:tr>
              <a:tr h="719941">
                <a:tc>
                  <a:txBody>
                    <a:bodyPr/>
                    <a:lstStyle/>
                    <a:p>
                      <a:r>
                        <a:rPr lang="en-GB" sz="1800">
                          <a:latin typeface="Arial" panose="020B0604020202020204" pitchFamily="34" charset="0"/>
                          <a:cs typeface="Arial" panose="020B0604020202020204" pitchFamily="34" charset="0"/>
                        </a:rPr>
                        <a:t>Use award</a:t>
                      </a:r>
                      <a:r>
                        <a:rPr lang="en-GB" sz="1800" baseline="0">
                          <a:latin typeface="Arial" panose="020B0604020202020204" pitchFamily="34" charset="0"/>
                          <a:cs typeface="Arial" panose="020B0604020202020204" pitchFamily="34" charset="0"/>
                        </a:rPr>
                        <a:t> c</a:t>
                      </a:r>
                      <a:r>
                        <a:rPr lang="en-GB" sz="1800">
                          <a:latin typeface="Arial" panose="020B0604020202020204" pitchFamily="34" charset="0"/>
                          <a:cs typeface="Arial" panose="020B0604020202020204" pitchFamily="34" charset="0"/>
                        </a:rPr>
                        <a:t>ertificates </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3643533996"/>
                  </a:ext>
                </a:extLst>
              </a:tr>
              <a:tr h="719941">
                <a:tc>
                  <a:txBody>
                    <a:bodyPr/>
                    <a:lstStyle/>
                    <a:p>
                      <a:r>
                        <a:rPr lang="en-GB" sz="1800">
                          <a:latin typeface="Arial" panose="020B0604020202020204" pitchFamily="34" charset="0"/>
                          <a:cs typeface="Arial" panose="020B0604020202020204" pitchFamily="34" charset="0"/>
                        </a:rPr>
                        <a:t>Award small prizes like bookmarks and stickers</a:t>
                      </a:r>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4232660551"/>
                  </a:ext>
                </a:extLst>
              </a:tr>
              <a:tr h="719941">
                <a:tc>
                  <a:txBody>
                    <a:bodyPr/>
                    <a:lstStyle/>
                    <a:p>
                      <a:r>
                        <a:rPr lang="en-GB" sz="1800">
                          <a:latin typeface="Arial" panose="020B0604020202020204" pitchFamily="34" charset="0"/>
                          <a:cs typeface="Arial" panose="020B0604020202020204" pitchFamily="34" charset="0"/>
                        </a:rPr>
                        <a:t>Award house points</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2587197247"/>
                  </a:ext>
                </a:extLst>
              </a:tr>
              <a:tr h="7199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Award a Reader or Reading Class of the Week/Month etc.</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1684352336"/>
                  </a:ext>
                </a:extLst>
              </a:tr>
            </a:tbl>
          </a:graphicData>
        </a:graphic>
      </p:graphicFrame>
      <p:pic>
        <p:nvPicPr>
          <p:cNvPr id="6" name="Picture 5" descr="Reading Schools logo"/>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004578" y="6237312"/>
            <a:ext cx="1073480" cy="393156"/>
          </a:xfrm>
          <a:prstGeom prst="rect">
            <a:avLst/>
          </a:prstGeom>
          <a:noFill/>
          <a:ln w="9525">
            <a:noFill/>
            <a:miter lim="800000"/>
            <a:headEnd/>
            <a:tailEnd/>
          </a:ln>
        </p:spPr>
      </p:pic>
    </p:spTree>
    <p:extLst>
      <p:ext uri="{BB962C8B-B14F-4D97-AF65-F5344CB8AC3E}">
        <p14:creationId xmlns:p14="http://schemas.microsoft.com/office/powerpoint/2010/main" val="1815919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bwMode="auto">
          <a:xfrm>
            <a:off x="685800" y="2130425"/>
            <a:ext cx="7772400" cy="1470025"/>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US" b="1">
                <a:solidFill>
                  <a:schemeClr val="bg1"/>
                </a:solidFill>
              </a:rPr>
              <a:t>Thank you</a:t>
            </a:r>
          </a:p>
        </p:txBody>
      </p:sp>
      <p:sp>
        <p:nvSpPr>
          <p:cNvPr id="9" name="Subtitle 2"/>
          <p:cNvSpPr txBox="1">
            <a:spLocks/>
          </p:cNvSpPr>
          <p:nvPr/>
        </p:nvSpPr>
        <p:spPr>
          <a:xfrm>
            <a:off x="1371600" y="3048000"/>
            <a:ext cx="6400800" cy="2209800"/>
          </a:xfrm>
          <a:prstGeom prst="rect">
            <a:avLst/>
          </a:prstGeom>
        </p:spPr>
        <p:txBody>
          <a:bodyPr vert="horz">
            <a:noAutofit/>
          </a:bodyPr>
          <a:lstStyle>
            <a:lvl1pPr marL="0" indent="0" algn="ctr" defTabSz="457200" rtl="0" eaLnBrk="0" fontAlgn="base" hangingPunct="0">
              <a:spcBef>
                <a:spcPct val="20000"/>
              </a:spcBef>
              <a:spcAft>
                <a:spcPct val="0"/>
              </a:spcAft>
              <a:buFont typeface="Arial"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eaLnBrk="1" fontAlgn="auto" hangingPunct="1">
              <a:spcAft>
                <a:spcPts val="0"/>
              </a:spcAft>
              <a:buFont typeface="Arial"/>
              <a:buNone/>
              <a:defRPr/>
            </a:pPr>
            <a:r>
              <a:rPr lang="en-US" sz="2800" err="1">
                <a:solidFill>
                  <a:schemeClr val="bg1"/>
                </a:solidFill>
              </a:rPr>
              <a:t>readingschools.scot</a:t>
            </a:r>
            <a:endParaRPr lang="en-US" sz="2800">
              <a:solidFill>
                <a:schemeClr val="bg1"/>
              </a:solidFill>
            </a:endParaRPr>
          </a:p>
          <a:p>
            <a:pPr eaLnBrk="1" fontAlgn="auto" hangingPunct="1">
              <a:spcAft>
                <a:spcPts val="0"/>
              </a:spcAft>
              <a:buFont typeface="Arial"/>
              <a:buNone/>
              <a:defRPr/>
            </a:pPr>
            <a:endParaRPr lang="en-US" sz="1800">
              <a:solidFill>
                <a:schemeClr val="bg1"/>
              </a:solidFill>
              <a:latin typeface="Helvetica Neue"/>
            </a:endParaRPr>
          </a:p>
          <a:p>
            <a:pPr eaLnBrk="1" fontAlgn="auto" hangingPunct="1">
              <a:spcAft>
                <a:spcPts val="0"/>
              </a:spcAft>
              <a:buFont typeface="Arial"/>
              <a:buNone/>
              <a:defRPr/>
            </a:pPr>
            <a:endParaRPr lang="en-US" sz="1800">
              <a:solidFill>
                <a:schemeClr val="bg1"/>
              </a:solidFill>
              <a:latin typeface="Helvetica Neue"/>
            </a:endParaRPr>
          </a:p>
          <a:p>
            <a:pPr eaLnBrk="1" fontAlgn="auto" hangingPunct="1">
              <a:spcAft>
                <a:spcPts val="0"/>
              </a:spcAft>
              <a:buFont typeface="Arial"/>
              <a:buNone/>
              <a:defRPr/>
            </a:pPr>
            <a:r>
              <a:rPr lang="en-US" sz="2800">
                <a:solidFill>
                  <a:schemeClr val="bg1"/>
                </a:solidFill>
              </a:rPr>
              <a:t>readingschools@scottishbooktrust.com</a:t>
            </a:r>
            <a:endParaRPr lang="en-US" sz="2800"/>
          </a:p>
        </p:txBody>
      </p:sp>
      <p:pic>
        <p:nvPicPr>
          <p:cNvPr id="8" name="Picture 7" descr="Facebook, Twitter and Instagram logos"/>
          <p:cNvPicPr>
            <a:picLocks noChangeAspect="1"/>
          </p:cNvPicPr>
          <p:nvPr/>
        </p:nvPicPr>
        <p:blipFill rotWithShape="1">
          <a:blip r:embed="rId4">
            <a:extLst>
              <a:ext uri="{28A0092B-C50C-407E-A947-70E740481C1C}">
                <a14:useLocalDpi xmlns:a14="http://schemas.microsoft.com/office/drawing/2010/main" val="0"/>
              </a:ext>
            </a:extLst>
          </a:blip>
          <a:srcRect l="16261" t="35869" r="19471" b="34239"/>
          <a:stretch/>
        </p:blipFill>
        <p:spPr>
          <a:xfrm>
            <a:off x="3923928" y="3626754"/>
            <a:ext cx="1306547" cy="455772"/>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a:solidFill>
                  <a:schemeClr val="bg1"/>
                </a:solidFill>
                <a:latin typeface="HelveticaNeueAltaLT Std" panose="02000503040000020004" pitchFamily="50" charset="0"/>
              </a:rPr>
              <a:t>Scottish Book Trust is a national charity changing lives through reading and writing. Registered company SC184248 | Scottish charity SC027669</a:t>
            </a:r>
            <a:endParaRPr lang="en-GB">
              <a:solidFill>
                <a:schemeClr val="bg1"/>
              </a:solidFill>
              <a:latin typeface="HelveticaNeueAltaLT Std" panose="02000503040000020004" pitchFamily="50"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932" y="445051"/>
            <a:ext cx="8229600" cy="1325562"/>
          </a:xfrm>
        </p:spPr>
        <p:txBody>
          <a:bodyPr vert="horz" lIns="91440" tIns="45720" rIns="91440" bIns="45720" anchor="t"/>
          <a:lstStyle/>
          <a:p>
            <a:r>
              <a:rPr lang="en-US" sz="3200">
                <a:latin typeface="Arial"/>
                <a:cs typeface="Arial"/>
              </a:rPr>
              <a:t>‘Reading Schools’ is about reading for pleasure. What is that?</a:t>
            </a:r>
            <a:endParaRPr lang="en-US"/>
          </a:p>
        </p:txBody>
      </p:sp>
      <p:sp>
        <p:nvSpPr>
          <p:cNvPr id="3" name="Content Placeholder 2"/>
          <p:cNvSpPr>
            <a:spLocks noGrp="1"/>
          </p:cNvSpPr>
          <p:nvPr>
            <p:ph idx="1"/>
          </p:nvPr>
        </p:nvSpPr>
        <p:spPr>
          <a:xfrm>
            <a:off x="457200" y="1844824"/>
            <a:ext cx="6277087" cy="2664296"/>
          </a:xfrm>
        </p:spPr>
        <p:txBody>
          <a:bodyPr vert="horz" lIns="91440" tIns="45720" rIns="91440" bIns="45720" anchor="t"/>
          <a:lstStyle/>
          <a:p>
            <a:r>
              <a:rPr lang="en-GB" sz="2000">
                <a:latin typeface="Arial"/>
                <a:cs typeface="Arial"/>
              </a:rPr>
              <a:t>Reading what you like</a:t>
            </a:r>
            <a:endParaRPr lang="en-GB" sz="2000"/>
          </a:p>
          <a:p>
            <a:r>
              <a:rPr lang="en-GB" sz="2000">
                <a:latin typeface="Arial"/>
                <a:cs typeface="Arial"/>
              </a:rPr>
              <a:t>Listening to stories</a:t>
            </a:r>
            <a:endParaRPr lang="en-US" sz="2000">
              <a:latin typeface="Arial"/>
              <a:cs typeface="Arial"/>
            </a:endParaRPr>
          </a:p>
          <a:p>
            <a:r>
              <a:rPr lang="en-GB" sz="2000">
                <a:latin typeface="Arial"/>
                <a:cs typeface="Arial"/>
              </a:rPr>
              <a:t>Trying different types of stories</a:t>
            </a:r>
            <a:endParaRPr lang="en-US" sz="2000">
              <a:latin typeface="Arial"/>
              <a:cs typeface="Arial"/>
            </a:endParaRPr>
          </a:p>
          <a:p>
            <a:r>
              <a:rPr lang="en-GB" sz="2000">
                <a:latin typeface="Arial"/>
                <a:cs typeface="Arial"/>
              </a:rPr>
              <a:t>Talking about books with your friends and teachers to find new ones you might like</a:t>
            </a:r>
            <a:endParaRPr lang="en-US" sz="2000">
              <a:latin typeface="Arial"/>
              <a:cs typeface="Arial"/>
            </a:endParaRPr>
          </a:p>
          <a:p>
            <a:r>
              <a:rPr lang="en-GB" sz="2000">
                <a:latin typeface="Arial"/>
                <a:cs typeface="Arial"/>
              </a:rPr>
              <a:t>Looking at books to find out about new things</a:t>
            </a:r>
            <a:endParaRPr lang="en-GB"/>
          </a:p>
        </p:txBody>
      </p:sp>
      <p:pic>
        <p:nvPicPr>
          <p:cNvPr id="5" name="Picture 4" title="Reading Schools Children Reading Ani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04" y="4041373"/>
            <a:ext cx="5007336" cy="2816627"/>
          </a:xfrm>
          <a:prstGeom prst="rect">
            <a:avLst/>
          </a:prstGeom>
        </p:spPr>
      </p:pic>
      <p:pic>
        <p:nvPicPr>
          <p:cNvPr id="6" name="Picture 5" descr="Reading Schools logo"/>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004578" y="6237312"/>
            <a:ext cx="1073480" cy="39315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932" y="435624"/>
            <a:ext cx="8229600" cy="1325562"/>
          </a:xfrm>
        </p:spPr>
        <p:txBody>
          <a:bodyPr vert="horz" lIns="91440" tIns="45720" rIns="91440" bIns="45720" anchor="t"/>
          <a:lstStyle/>
          <a:p>
            <a:r>
              <a:rPr lang="en-US" sz="3200">
                <a:latin typeface="Arial"/>
                <a:cs typeface="Arial"/>
              </a:rPr>
              <a:t>The Reading Leadership group</a:t>
            </a:r>
            <a:endParaRPr lang="en-US" sz="3200"/>
          </a:p>
        </p:txBody>
      </p:sp>
      <p:sp>
        <p:nvSpPr>
          <p:cNvPr id="3" name="Content Placeholder 2"/>
          <p:cNvSpPr>
            <a:spLocks noGrp="1"/>
          </p:cNvSpPr>
          <p:nvPr>
            <p:ph idx="1"/>
          </p:nvPr>
        </p:nvSpPr>
        <p:spPr>
          <a:xfrm>
            <a:off x="467543" y="1594862"/>
            <a:ext cx="7441546" cy="4453789"/>
          </a:xfrm>
        </p:spPr>
        <p:txBody>
          <a:bodyPr vert="horz" lIns="91440" tIns="45720" rIns="91440" bIns="45720" anchor="t"/>
          <a:lstStyle/>
          <a:p>
            <a:pPr marL="0" indent="0">
              <a:buNone/>
            </a:pPr>
            <a:r>
              <a:rPr lang="en-US" sz="2000" b="1">
                <a:latin typeface="Arial"/>
                <a:cs typeface="Arial"/>
              </a:rPr>
              <a:t>Create a group </a:t>
            </a:r>
          </a:p>
          <a:p>
            <a:r>
              <a:rPr lang="en-US" sz="2000">
                <a:latin typeface="Arial"/>
                <a:cs typeface="Arial"/>
              </a:rPr>
              <a:t>Create a group that will work well in your school for pupils and teachers, but also think about inviting other staff and anyone who loves books</a:t>
            </a:r>
          </a:p>
          <a:p>
            <a:r>
              <a:rPr lang="en-US" sz="2000">
                <a:latin typeface="Arial"/>
                <a:cs typeface="Arial"/>
              </a:rPr>
              <a:t>Always include the school librarian if you have one</a:t>
            </a:r>
          </a:p>
          <a:p>
            <a:r>
              <a:rPr lang="en-US" sz="2000">
                <a:latin typeface="Arial"/>
                <a:cs typeface="Arial"/>
              </a:rPr>
              <a:t>Make sure lots of different classes are represented</a:t>
            </a:r>
          </a:p>
          <a:p>
            <a:endParaRPr lang="en-US" sz="2000">
              <a:latin typeface="Arial"/>
              <a:cs typeface="Arial"/>
            </a:endParaRPr>
          </a:p>
          <a:p>
            <a:pPr marL="0" indent="0">
              <a:buNone/>
            </a:pPr>
            <a:r>
              <a:rPr lang="en-US" sz="2000" b="1">
                <a:latin typeface="Arial"/>
                <a:cs typeface="Arial"/>
              </a:rPr>
              <a:t>Choose your own activities </a:t>
            </a:r>
          </a:p>
          <a:p>
            <a:r>
              <a:rPr lang="en-US" sz="2000">
                <a:latin typeface="Arial"/>
                <a:cs typeface="Arial"/>
              </a:rPr>
              <a:t>Chose the items you would like to focus on from the following slides</a:t>
            </a:r>
            <a:endParaRPr lang="en-US" sz="2000"/>
          </a:p>
          <a:p>
            <a:r>
              <a:rPr lang="en-US" sz="2000">
                <a:latin typeface="Arial"/>
                <a:cs typeface="Arial"/>
              </a:rPr>
              <a:t>Ask your teacher to send your choices to Reading Schools</a:t>
            </a:r>
          </a:p>
          <a:p>
            <a:endParaRPr lang="en-US" sz="2000">
              <a:latin typeface="Arial"/>
              <a:cs typeface="Arial"/>
            </a:endParaRPr>
          </a:p>
          <a:p>
            <a:pPr marL="0" indent="0">
              <a:buNone/>
            </a:pPr>
            <a:endParaRPr lang="en-GB" sz="2000"/>
          </a:p>
          <a:p>
            <a:pPr marL="0" indent="0">
              <a:buNone/>
            </a:pPr>
            <a:endParaRPr lang="en-GB" sz="2000"/>
          </a:p>
          <a:p>
            <a:pPr marL="0" indent="0">
              <a:buNone/>
            </a:pPr>
            <a:br>
              <a:rPr lang="en-GB" sz="2200"/>
            </a:br>
            <a:endParaRPr lang="en-GB" sz="2000"/>
          </a:p>
        </p:txBody>
      </p:sp>
      <p:pic>
        <p:nvPicPr>
          <p:cNvPr id="6" name="Picture 5" descr="Reading School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04578" y="6237312"/>
            <a:ext cx="1073480" cy="393156"/>
          </a:xfrm>
          <a:prstGeom prst="rect">
            <a:avLst/>
          </a:prstGeom>
          <a:noFill/>
          <a:ln w="9525">
            <a:noFill/>
            <a:miter lim="800000"/>
            <a:headEnd/>
            <a:tailEnd/>
          </a:ln>
        </p:spPr>
      </p:pic>
    </p:spTree>
    <p:extLst>
      <p:ext uri="{BB962C8B-B14F-4D97-AF65-F5344CB8AC3E}">
        <p14:creationId xmlns:p14="http://schemas.microsoft.com/office/powerpoint/2010/main" val="227433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932" y="435624"/>
            <a:ext cx="8229600" cy="1325562"/>
          </a:xfrm>
        </p:spPr>
        <p:txBody>
          <a:bodyPr vert="horz" lIns="91440" tIns="45720" rIns="91440" bIns="45720" anchor="t"/>
          <a:lstStyle/>
          <a:p>
            <a:r>
              <a:rPr lang="en-US" sz="3200">
                <a:latin typeface="Arial"/>
                <a:cs typeface="Arial"/>
              </a:rPr>
              <a:t>The Reading Leadership group </a:t>
            </a:r>
            <a:r>
              <a:rPr lang="en-US" sz="3200">
                <a:solidFill>
                  <a:schemeClr val="bg1"/>
                </a:solidFill>
                <a:latin typeface="Arial"/>
                <a:cs typeface="Arial"/>
              </a:rPr>
              <a:t>part 2</a:t>
            </a:r>
            <a:endParaRPr lang="en-US" sz="3200">
              <a:solidFill>
                <a:schemeClr val="bg1"/>
              </a:solidFill>
            </a:endParaRPr>
          </a:p>
        </p:txBody>
      </p:sp>
      <p:sp>
        <p:nvSpPr>
          <p:cNvPr id="3" name="Content Placeholder 2"/>
          <p:cNvSpPr>
            <a:spLocks noGrp="1"/>
          </p:cNvSpPr>
          <p:nvPr>
            <p:ph idx="1"/>
          </p:nvPr>
        </p:nvSpPr>
        <p:spPr>
          <a:xfrm>
            <a:off x="457200" y="1594862"/>
            <a:ext cx="8229600" cy="2664296"/>
          </a:xfrm>
        </p:spPr>
        <p:txBody>
          <a:bodyPr vert="horz" lIns="91440" tIns="45720" rIns="91440" bIns="45720" anchor="t"/>
          <a:lstStyle/>
          <a:p>
            <a:pPr marL="0" indent="0">
              <a:buNone/>
            </a:pPr>
            <a:r>
              <a:rPr lang="en-US" sz="2000" b="1">
                <a:latin typeface="Arial"/>
                <a:cs typeface="Arial"/>
              </a:rPr>
              <a:t>Progress</a:t>
            </a:r>
          </a:p>
          <a:p>
            <a:r>
              <a:rPr lang="en-US" sz="2000">
                <a:latin typeface="Arial"/>
                <a:cs typeface="Arial"/>
              </a:rPr>
              <a:t>Meet regularly to check on your progress and make new plans</a:t>
            </a:r>
          </a:p>
          <a:p>
            <a:r>
              <a:rPr lang="en-US" sz="2000">
                <a:latin typeface="Arial"/>
                <a:cs typeface="Arial"/>
              </a:rPr>
              <a:t>Take photos and collect quotes from classmates, teachers and parents that show what you are doing for each item</a:t>
            </a:r>
          </a:p>
          <a:p>
            <a:r>
              <a:rPr lang="en-US" sz="2000">
                <a:latin typeface="Arial"/>
                <a:cs typeface="Arial"/>
              </a:rPr>
              <a:t>Your teacher will send all this to Reading Schools</a:t>
            </a:r>
          </a:p>
          <a:p>
            <a:pPr marL="0" indent="0">
              <a:buNone/>
            </a:pPr>
            <a:endParaRPr lang="en-GB" sz="2000"/>
          </a:p>
          <a:p>
            <a:pPr marL="0" indent="0">
              <a:buNone/>
            </a:pPr>
            <a:endParaRPr lang="en-GB" sz="2000"/>
          </a:p>
          <a:p>
            <a:pPr marL="0" indent="0">
              <a:buNone/>
            </a:pPr>
            <a:br>
              <a:rPr lang="en-GB" sz="2200"/>
            </a:br>
            <a:endParaRPr lang="en-GB" sz="2000"/>
          </a:p>
        </p:txBody>
      </p:sp>
      <p:pic>
        <p:nvPicPr>
          <p:cNvPr id="7" name="Picture 6" descr="Group of children reading all with their own hobbies such as basketballs, guitar and sci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898" y="3352072"/>
            <a:ext cx="4104455" cy="2308756"/>
          </a:xfrm>
          <a:prstGeom prst="rect">
            <a:avLst/>
          </a:prstGeom>
        </p:spPr>
      </p:pic>
      <p:sp>
        <p:nvSpPr>
          <p:cNvPr id="8" name="Content Placeholder 2">
            <a:extLst>
              <a:ext uri="{FF2B5EF4-FFF2-40B4-BE49-F238E27FC236}">
                <a16:creationId xmlns:a16="http://schemas.microsoft.com/office/drawing/2014/main" id="{5A71A4B7-7B77-0A4C-4163-3C4603184AC8}"/>
              </a:ext>
            </a:extLst>
          </p:cNvPr>
          <p:cNvSpPr txBox="1">
            <a:spLocks/>
          </p:cNvSpPr>
          <p:nvPr/>
        </p:nvSpPr>
        <p:spPr>
          <a:xfrm>
            <a:off x="402721" y="5905506"/>
            <a:ext cx="7391745" cy="729989"/>
          </a:xfrm>
          <a:prstGeom prst="rect">
            <a:avLst/>
          </a:prstGeom>
        </p:spPr>
        <p:txBody>
          <a:bodyPr vert="horz" lIns="91440" tIns="45720" rIns="91440" bIns="45720" anchor="t"/>
          <a:lst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a:latin typeface="Arial"/>
                <a:cs typeface="Arial"/>
              </a:rPr>
              <a:t>Remember your </a:t>
            </a:r>
            <a:r>
              <a:rPr lang="en-GB" sz="2000">
                <a:latin typeface="Arial"/>
                <a:cs typeface="Arial"/>
              </a:rPr>
              <a:t>teacher also needs to fill in their Reading Schools action plan</a:t>
            </a:r>
            <a:endParaRPr lang="en-US"/>
          </a:p>
          <a:p>
            <a:pPr marL="0" indent="0">
              <a:buFont typeface="Arial" pitchFamily="34" charset="0"/>
              <a:buNone/>
            </a:pPr>
            <a:endParaRPr lang="en-GB" sz="2000"/>
          </a:p>
          <a:p>
            <a:pPr marL="0" indent="0">
              <a:buFont typeface="Arial" pitchFamily="34" charset="0"/>
              <a:buNone/>
            </a:pPr>
            <a:br>
              <a:rPr lang="en-GB" sz="2200"/>
            </a:br>
            <a:endParaRPr lang="en-GB" sz="2000"/>
          </a:p>
        </p:txBody>
      </p:sp>
      <p:pic>
        <p:nvPicPr>
          <p:cNvPr id="6" name="Picture 5" descr="Reading Schools logo"/>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004578" y="6237312"/>
            <a:ext cx="1073480" cy="393156"/>
          </a:xfrm>
          <a:prstGeom prst="rect">
            <a:avLst/>
          </a:prstGeom>
          <a:noFill/>
          <a:ln w="9525">
            <a:noFill/>
            <a:miter lim="800000"/>
            <a:headEnd/>
            <a:tailEnd/>
          </a:ln>
        </p:spPr>
      </p:pic>
    </p:spTree>
    <p:extLst>
      <p:ext uri="{BB962C8B-B14F-4D97-AF65-F5344CB8AC3E}">
        <p14:creationId xmlns:p14="http://schemas.microsoft.com/office/powerpoint/2010/main" val="3180431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932" y="435624"/>
            <a:ext cx="5404967" cy="1325562"/>
          </a:xfrm>
        </p:spPr>
        <p:txBody>
          <a:bodyPr vert="horz" lIns="91440" tIns="45720" rIns="91440" bIns="45720" anchor="t"/>
          <a:lstStyle/>
          <a:p>
            <a:r>
              <a:rPr lang="en-US" sz="3200"/>
              <a:t>Useful surveys, posters, badges and signs</a:t>
            </a:r>
          </a:p>
        </p:txBody>
      </p:sp>
      <p:sp>
        <p:nvSpPr>
          <p:cNvPr id="3" name="Content Placeholder 2"/>
          <p:cNvSpPr>
            <a:spLocks noGrp="1"/>
          </p:cNvSpPr>
          <p:nvPr>
            <p:ph idx="1"/>
          </p:nvPr>
        </p:nvSpPr>
        <p:spPr>
          <a:xfrm>
            <a:off x="467932" y="1853480"/>
            <a:ext cx="8229600" cy="4852120"/>
          </a:xfrm>
        </p:spPr>
        <p:txBody>
          <a:bodyPr vert="horz" lIns="91440" tIns="45720" rIns="91440" bIns="45720" anchor="t"/>
          <a:lstStyle/>
          <a:p>
            <a:pPr marL="0" indent="0">
              <a:buNone/>
            </a:pPr>
            <a:r>
              <a:rPr lang="en-GB" sz="2000"/>
              <a:t>Have a look at these websites. You can print the resources off or use them to create them in your own style.</a:t>
            </a:r>
          </a:p>
          <a:p>
            <a:pPr marL="0" indent="0">
              <a:buNone/>
            </a:pPr>
            <a:br>
              <a:rPr lang="en-GB" sz="2000"/>
            </a:br>
            <a:r>
              <a:rPr lang="en-GB" sz="2000">
                <a:latin typeface="Arial"/>
                <a:cs typeface="Arial"/>
                <a:hlinkClick r:id="rId3"/>
              </a:rPr>
              <a:t>readingschools.scot/resources</a:t>
            </a:r>
            <a:r>
              <a:rPr lang="en-GB" sz="2000">
                <a:latin typeface="Arial"/>
                <a:cs typeface="Arial"/>
              </a:rPr>
              <a:t> – filter type ‘posters and print outs’ for certificates, door signs, badges, readers notes, library posters and more</a:t>
            </a:r>
          </a:p>
          <a:p>
            <a:pPr marL="0" indent="0">
              <a:buNone/>
            </a:pPr>
            <a:endParaRPr lang="en-GB" sz="2000"/>
          </a:p>
          <a:p>
            <a:pPr marL="0" indent="0">
              <a:buNone/>
            </a:pPr>
            <a:r>
              <a:rPr lang="en-US" sz="2000">
                <a:latin typeface="Arial"/>
                <a:cs typeface="Arial"/>
                <a:hlinkClick r:id="rId4"/>
              </a:rPr>
              <a:t>readingchallenge.scot/resources</a:t>
            </a:r>
            <a:r>
              <a:rPr lang="en-US" sz="2000">
                <a:latin typeface="Arial"/>
                <a:cs typeface="Arial"/>
              </a:rPr>
              <a:t> – your teacher will need to sign up to the First Minister’s Reading Challenge to order reading passports and download book quizzes and activities</a:t>
            </a:r>
            <a:endParaRPr lang="en-US" sz="1600">
              <a:latin typeface="Arial"/>
              <a:cs typeface="Arial"/>
            </a:endParaRPr>
          </a:p>
          <a:p>
            <a:pPr marL="0" indent="0">
              <a:buNone/>
            </a:pPr>
            <a:endParaRPr lang="en-GB" sz="2000"/>
          </a:p>
          <a:p>
            <a:pPr marL="0" indent="0">
              <a:buNone/>
            </a:pPr>
            <a:endParaRPr lang="en-GB" sz="2000"/>
          </a:p>
          <a:p>
            <a:pPr marL="0" indent="0">
              <a:buNone/>
            </a:pPr>
            <a:br>
              <a:rPr lang="en-GB" sz="2200"/>
            </a:br>
            <a:endParaRPr lang="en-GB" sz="2000"/>
          </a:p>
        </p:txBody>
      </p:sp>
      <p:pic>
        <p:nvPicPr>
          <p:cNvPr id="1026" name="Picture 2" descr="FMRC illustration: An open book with letters coming out of 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932" y="5293356"/>
            <a:ext cx="1448088" cy="14122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Reading Schools logo"/>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8004578" y="6237312"/>
            <a:ext cx="1073480" cy="393156"/>
          </a:xfrm>
          <a:prstGeom prst="rect">
            <a:avLst/>
          </a:prstGeom>
          <a:noFill/>
          <a:ln w="9525">
            <a:noFill/>
            <a:miter lim="800000"/>
            <a:headEnd/>
            <a:tailEnd/>
          </a:ln>
        </p:spPr>
      </p:pic>
    </p:spTree>
    <p:extLst>
      <p:ext uri="{BB962C8B-B14F-4D97-AF65-F5344CB8AC3E}">
        <p14:creationId xmlns:p14="http://schemas.microsoft.com/office/powerpoint/2010/main" val="2261795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7887" y="274638"/>
            <a:ext cx="8208913" cy="766992"/>
          </a:xfrm>
        </p:spPr>
        <p:txBody>
          <a:bodyPr vert="horz" lIns="91440" tIns="45720" rIns="91440" bIns="45720" anchor="t"/>
          <a:lstStyle/>
          <a:p>
            <a:r>
              <a:rPr lang="en-GB" sz="3600">
                <a:latin typeface="Arial"/>
                <a:cs typeface="Arial"/>
              </a:rPr>
              <a:t>Being a good role model</a:t>
            </a:r>
            <a:endParaRPr lang="en-GB" sz="3600"/>
          </a:p>
        </p:txBody>
      </p:sp>
      <p:graphicFrame>
        <p:nvGraphicFramePr>
          <p:cNvPr id="4" name="Table 3" descr="A checklist which asks you to choose 1-3 of the suggestions for things you can do to be a good reading role model." title="Good role model checklist"/>
          <p:cNvGraphicFramePr>
            <a:graphicFrameLocks noGrp="1"/>
          </p:cNvGraphicFramePr>
          <p:nvPr>
            <p:extLst>
              <p:ext uri="{D42A27DB-BD31-4B8C-83A1-F6EECF244321}">
                <p14:modId xmlns:p14="http://schemas.microsoft.com/office/powerpoint/2010/main" val="3927369"/>
              </p:ext>
            </p:extLst>
          </p:nvPr>
        </p:nvGraphicFramePr>
        <p:xfrm>
          <a:off x="683568" y="1600201"/>
          <a:ext cx="7056784" cy="4105876"/>
        </p:xfrm>
        <a:graphic>
          <a:graphicData uri="http://schemas.openxmlformats.org/drawingml/2006/table">
            <a:tbl>
              <a:tblPr firstRow="1" bandRow="1">
                <a:tableStyleId>{5940675A-B579-460E-94D1-54222C63F5DA}</a:tableStyleId>
              </a:tblPr>
              <a:tblGrid>
                <a:gridCol w="5904656">
                  <a:extLst>
                    <a:ext uri="{9D8B030D-6E8A-4147-A177-3AD203B41FA5}">
                      <a16:colId xmlns:a16="http://schemas.microsoft.com/office/drawing/2014/main" val="1992559720"/>
                    </a:ext>
                  </a:extLst>
                </a:gridCol>
                <a:gridCol w="1152128">
                  <a:extLst>
                    <a:ext uri="{9D8B030D-6E8A-4147-A177-3AD203B41FA5}">
                      <a16:colId xmlns:a16="http://schemas.microsoft.com/office/drawing/2014/main" val="1462597055"/>
                    </a:ext>
                  </a:extLst>
                </a:gridCol>
              </a:tblGrid>
              <a:tr h="808611">
                <a:tc>
                  <a:txBody>
                    <a:bodyPr/>
                    <a:lstStyle/>
                    <a:p>
                      <a:pPr algn="l"/>
                      <a:r>
                        <a:rPr lang="en-GB" sz="1800" b="1">
                          <a:latin typeface="Arial"/>
                          <a:cs typeface="Arial"/>
                        </a:rPr>
                        <a:t>Choose 1–3 of these for you and </a:t>
                      </a:r>
                      <a:br>
                        <a:rPr lang="en-GB" sz="1800" b="1">
                          <a:latin typeface="Arial"/>
                          <a:cs typeface="Arial"/>
                        </a:rPr>
                      </a:br>
                      <a:r>
                        <a:rPr lang="en-GB" sz="1800" b="1">
                          <a:latin typeface="Arial"/>
                          <a:cs typeface="Arial"/>
                        </a:rPr>
                        <a:t>your classmates to do</a:t>
                      </a:r>
                      <a:endParaRPr lang="en-GB" b="1">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p>
                      <a:pPr algn="ctr"/>
                      <a:endParaRPr lang="en-GB"/>
                    </a:p>
                  </a:txBody>
                  <a:tcPr/>
                </a:tc>
                <a:extLst>
                  <a:ext uri="{0D108BD9-81ED-4DB2-BD59-A6C34878D82A}">
                    <a16:rowId xmlns:a16="http://schemas.microsoft.com/office/drawing/2014/main" val="2579307075"/>
                  </a:ext>
                </a:extLst>
              </a:tr>
              <a:tr h="6821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Wear an 'ask me what I'm reading' badge</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3643533996"/>
                  </a:ext>
                </a:extLst>
              </a:tr>
              <a:tr h="6821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Talk about books at an assembly</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4232660551"/>
                  </a:ext>
                </a:extLst>
              </a:tr>
              <a:tr h="9744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Recommend your favourite books to other pupils – you could use videos, bookmarks, signs, shelf-labels, etc.</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279837882"/>
                  </a:ext>
                </a:extLst>
              </a:tr>
              <a:tr h="9137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Make ‘favourite books' lists so teachers know what you</a:t>
                      </a:r>
                      <a:r>
                        <a:rPr lang="en-GB" sz="1800" baseline="0">
                          <a:latin typeface="Arial" panose="020B0604020202020204" pitchFamily="34" charset="0"/>
                          <a:cs typeface="Arial" panose="020B0604020202020204" pitchFamily="34" charset="0"/>
                        </a:rPr>
                        <a:t> like to read</a:t>
                      </a:r>
                      <a:endParaRPr lang="en-GB" sz="1800">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3539369487"/>
                  </a:ext>
                </a:extLst>
              </a:tr>
            </a:tbl>
          </a:graphicData>
        </a:graphic>
      </p:graphicFrame>
      <p:sp>
        <p:nvSpPr>
          <p:cNvPr id="15" name="Content Placeholder 2">
            <a:extLst>
              <a:ext uri="{FF2B5EF4-FFF2-40B4-BE49-F238E27FC236}">
                <a16:creationId xmlns:a16="http://schemas.microsoft.com/office/drawing/2014/main" id="{A0AE1436-E6A9-7D1A-BD36-5CD658561256}"/>
              </a:ext>
            </a:extLst>
          </p:cNvPr>
          <p:cNvSpPr txBox="1">
            <a:spLocks/>
          </p:cNvSpPr>
          <p:nvPr/>
        </p:nvSpPr>
        <p:spPr>
          <a:xfrm>
            <a:off x="475129" y="6071009"/>
            <a:ext cx="7391745" cy="729989"/>
          </a:xfrm>
          <a:prstGeom prst="rect">
            <a:avLst/>
          </a:prstGeom>
        </p:spPr>
        <p:txBody>
          <a:bodyPr vert="horz" lIns="91440" tIns="45720" rIns="91440" bIns="45720" anchor="t"/>
          <a:lstStyle>
            <a:lvl1pPr marL="342900" indent="-3429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sz="2000"/>
              <a:t>Your teachers will also choose ways to do this themselves</a:t>
            </a:r>
          </a:p>
          <a:p>
            <a:pPr marL="0" indent="0">
              <a:buFont typeface="Arial" pitchFamily="34" charset="0"/>
              <a:buNone/>
            </a:pPr>
            <a:br>
              <a:rPr lang="en-GB" sz="2200"/>
            </a:br>
            <a:endParaRPr lang="en-GB" sz="2000"/>
          </a:p>
        </p:txBody>
      </p:sp>
      <p:pic>
        <p:nvPicPr>
          <p:cNvPr id="6" name="Picture 5" descr="Reading School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04578" y="6237312"/>
            <a:ext cx="1073480" cy="393156"/>
          </a:xfrm>
          <a:prstGeom prst="rect">
            <a:avLst/>
          </a:prstGeom>
          <a:noFill/>
          <a:ln w="9525">
            <a:noFill/>
            <a:miter lim="800000"/>
            <a:headEnd/>
            <a:tailEnd/>
          </a:ln>
        </p:spPr>
      </p:pic>
    </p:spTree>
    <p:extLst>
      <p:ext uri="{BB962C8B-B14F-4D97-AF65-F5344CB8AC3E}">
        <p14:creationId xmlns:p14="http://schemas.microsoft.com/office/powerpoint/2010/main" val="3150932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GB"/>
              <a:t>Your school</a:t>
            </a:r>
            <a:br>
              <a:rPr lang="en-GB"/>
            </a:br>
            <a:endParaRPr lang="en-GB" sz="2800"/>
          </a:p>
        </p:txBody>
      </p:sp>
      <p:graphicFrame>
        <p:nvGraphicFramePr>
          <p:cNvPr id="7" name="Table 6" descr="A checklist which asks you to choose 1-3 of the suggestions for things you can do to improve visibility of reading around school" title="Your school checklist"/>
          <p:cNvGraphicFramePr>
            <a:graphicFrameLocks noGrp="1"/>
          </p:cNvGraphicFramePr>
          <p:nvPr>
            <p:extLst>
              <p:ext uri="{D42A27DB-BD31-4B8C-83A1-F6EECF244321}">
                <p14:modId xmlns:p14="http://schemas.microsoft.com/office/powerpoint/2010/main" val="2140218429"/>
              </p:ext>
            </p:extLst>
          </p:nvPr>
        </p:nvGraphicFramePr>
        <p:xfrm>
          <a:off x="676942" y="1721092"/>
          <a:ext cx="7056784" cy="4544757"/>
        </p:xfrm>
        <a:graphic>
          <a:graphicData uri="http://schemas.openxmlformats.org/drawingml/2006/table">
            <a:tbl>
              <a:tblPr firstRow="1" bandRow="1">
                <a:tableStyleId>{5940675A-B579-460E-94D1-54222C63F5DA}</a:tableStyleId>
              </a:tblPr>
              <a:tblGrid>
                <a:gridCol w="5904656">
                  <a:extLst>
                    <a:ext uri="{9D8B030D-6E8A-4147-A177-3AD203B41FA5}">
                      <a16:colId xmlns:a16="http://schemas.microsoft.com/office/drawing/2014/main" val="1992559720"/>
                    </a:ext>
                  </a:extLst>
                </a:gridCol>
                <a:gridCol w="1152128">
                  <a:extLst>
                    <a:ext uri="{9D8B030D-6E8A-4147-A177-3AD203B41FA5}">
                      <a16:colId xmlns:a16="http://schemas.microsoft.com/office/drawing/2014/main" val="1462597055"/>
                    </a:ext>
                  </a:extLst>
                </a:gridCol>
              </a:tblGrid>
              <a:tr h="719941">
                <a:tc>
                  <a:txBody>
                    <a:bodyPr/>
                    <a:lstStyle/>
                    <a:p>
                      <a:pPr algn="l"/>
                      <a:r>
                        <a:rPr lang="en-GB" sz="1800" b="1">
                          <a:latin typeface="Arial"/>
                          <a:cs typeface="Arial"/>
                        </a:rPr>
                        <a:t>Choose 1–3 of these for you and </a:t>
                      </a:r>
                      <a:br>
                        <a:rPr lang="en-GB" sz="1800" b="1">
                          <a:latin typeface="Arial"/>
                          <a:cs typeface="Arial"/>
                        </a:rPr>
                      </a:br>
                      <a:r>
                        <a:rPr lang="en-GB" sz="1800" b="1">
                          <a:latin typeface="Arial"/>
                          <a:cs typeface="Arial"/>
                        </a:rPr>
                        <a:t>your classmates to do</a:t>
                      </a:r>
                      <a:endParaRPr lang="en-GB" b="1">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p>
                      <a:pPr algn="ctr"/>
                      <a:endParaRPr lang="en-GB"/>
                    </a:p>
                  </a:txBody>
                  <a:tcPr/>
                </a:tc>
                <a:extLst>
                  <a:ext uri="{0D108BD9-81ED-4DB2-BD59-A6C34878D82A}">
                    <a16:rowId xmlns:a16="http://schemas.microsoft.com/office/drawing/2014/main" val="2579307075"/>
                  </a:ext>
                </a:extLst>
              </a:tr>
              <a:tr h="7199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Create relaxing reading areas around the school in corridors or library areas</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3643533996"/>
                  </a:ext>
                </a:extLst>
              </a:tr>
              <a:tr h="7199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Create classroom book corners or reading areas</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4232660551"/>
                  </a:ext>
                </a:extLst>
              </a:tr>
              <a:tr h="10284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Display new book suggestions</a:t>
                      </a:r>
                      <a:endParaRPr lang="en-GB" sz="1800">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279837882"/>
                  </a:ext>
                </a:extLst>
              </a:tr>
              <a:tr h="10284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Create book-themed displays about the power of reading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2206137053"/>
                  </a:ext>
                </a:extLst>
              </a:tr>
            </a:tbl>
          </a:graphicData>
        </a:graphic>
      </p:graphicFrame>
      <p:pic>
        <p:nvPicPr>
          <p:cNvPr id="5" name="Picture 4" descr="Open book with stars flying a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839" y="97158"/>
            <a:ext cx="2287300" cy="1577757"/>
          </a:xfrm>
          <a:prstGeom prst="rect">
            <a:avLst/>
          </a:prstGeom>
        </p:spPr>
      </p:pic>
      <p:pic>
        <p:nvPicPr>
          <p:cNvPr id="6" name="Picture 5" descr="Reading Schools logo"/>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004578" y="6237312"/>
            <a:ext cx="1073480" cy="393156"/>
          </a:xfrm>
          <a:prstGeom prst="rect">
            <a:avLst/>
          </a:prstGeom>
          <a:noFill/>
          <a:ln w="9525">
            <a:noFill/>
            <a:miter lim="800000"/>
            <a:headEnd/>
            <a:tailEnd/>
          </a:ln>
        </p:spPr>
      </p:pic>
    </p:spTree>
    <p:extLst>
      <p:ext uri="{BB962C8B-B14F-4D97-AF65-F5344CB8AC3E}">
        <p14:creationId xmlns:p14="http://schemas.microsoft.com/office/powerpoint/2010/main" val="137278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3318" y="227532"/>
            <a:ext cx="8363272" cy="1325562"/>
          </a:xfrm>
        </p:spPr>
        <p:txBody>
          <a:bodyPr/>
          <a:lstStyle/>
          <a:p>
            <a:r>
              <a:rPr lang="en-GB"/>
              <a:t>A good book</a:t>
            </a:r>
            <a:br>
              <a:rPr lang="en-GB"/>
            </a:br>
            <a:endParaRPr lang="en-GB" sz="3200"/>
          </a:p>
        </p:txBody>
      </p:sp>
      <p:graphicFrame>
        <p:nvGraphicFramePr>
          <p:cNvPr id="7" name="Table 6" descr="A checklist which asks you to make plans for all four of the suggestions for things to do to increase access to good books." title="A good book checklist"/>
          <p:cNvGraphicFramePr>
            <a:graphicFrameLocks noGrp="1"/>
          </p:cNvGraphicFramePr>
          <p:nvPr>
            <p:extLst>
              <p:ext uri="{D42A27DB-BD31-4B8C-83A1-F6EECF244321}">
                <p14:modId xmlns:p14="http://schemas.microsoft.com/office/powerpoint/2010/main" val="2083273256"/>
              </p:ext>
            </p:extLst>
          </p:nvPr>
        </p:nvGraphicFramePr>
        <p:xfrm>
          <a:off x="473318" y="1793837"/>
          <a:ext cx="7123017" cy="4198164"/>
        </p:xfrm>
        <a:graphic>
          <a:graphicData uri="http://schemas.openxmlformats.org/drawingml/2006/table">
            <a:tbl>
              <a:tblPr firstRow="1" bandRow="1">
                <a:tableStyleId>{5940675A-B579-460E-94D1-54222C63F5DA}</a:tableStyleId>
              </a:tblPr>
              <a:tblGrid>
                <a:gridCol w="5960075">
                  <a:extLst>
                    <a:ext uri="{9D8B030D-6E8A-4147-A177-3AD203B41FA5}">
                      <a16:colId xmlns:a16="http://schemas.microsoft.com/office/drawing/2014/main" val="1992559720"/>
                    </a:ext>
                  </a:extLst>
                </a:gridCol>
                <a:gridCol w="1162942">
                  <a:extLst>
                    <a:ext uri="{9D8B030D-6E8A-4147-A177-3AD203B41FA5}">
                      <a16:colId xmlns:a16="http://schemas.microsoft.com/office/drawing/2014/main" val="1462597055"/>
                    </a:ext>
                  </a:extLst>
                </a:gridCol>
              </a:tblGrid>
              <a:tr h="810720">
                <a:tc>
                  <a:txBody>
                    <a:bodyPr/>
                    <a:lstStyle/>
                    <a:p>
                      <a:pPr algn="l"/>
                      <a:r>
                        <a:rPr lang="en-GB" sz="1800" b="1">
                          <a:latin typeface="Arial" panose="020B0604020202020204" pitchFamily="34" charset="0"/>
                          <a:cs typeface="Arial" panose="020B0604020202020204" pitchFamily="34" charset="0"/>
                        </a:rPr>
                        <a:t>You need to make plans for all four of these</a:t>
                      </a:r>
                      <a:endParaRPr lang="en-GB" b="1">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p>
                      <a:pPr algn="ctr"/>
                      <a:endParaRPr lang="en-GB"/>
                    </a:p>
                  </a:txBody>
                  <a:tcPr/>
                </a:tc>
                <a:extLst>
                  <a:ext uri="{0D108BD9-81ED-4DB2-BD59-A6C34878D82A}">
                    <a16:rowId xmlns:a16="http://schemas.microsoft.com/office/drawing/2014/main" val="2579307075"/>
                  </a:ext>
                </a:extLst>
              </a:tr>
              <a:tr h="8686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Link up with your local or school library</a:t>
                      </a:r>
                    </a:p>
                  </a:txBody>
                  <a:tcPr/>
                </a:tc>
                <a:tc>
                  <a:txBody>
                    <a:bodyPr/>
                    <a:lstStyle/>
                    <a:p>
                      <a:endParaRPr lang="en-GB"/>
                    </a:p>
                  </a:txBody>
                  <a:tcPr/>
                </a:tc>
                <a:extLst>
                  <a:ext uri="{0D108BD9-81ED-4DB2-BD59-A6C34878D82A}">
                    <a16:rowId xmlns:a16="http://schemas.microsoft.com/office/drawing/2014/main" val="3643533996"/>
                  </a:ext>
                </a:extLst>
              </a:tr>
              <a:tr h="6419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Help choose books or comics etc. for your school</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4232660551"/>
                  </a:ext>
                </a:extLst>
              </a:tr>
              <a:tr h="917073">
                <a:tc>
                  <a:txBody>
                    <a:bodyPr/>
                    <a:lstStyle/>
                    <a:p>
                      <a:pPr marL="0" indent="0">
                        <a:buNone/>
                      </a:pPr>
                      <a:r>
                        <a:rPr lang="en-GB">
                          <a:latin typeface="Arial" panose="020B0604020202020204" pitchFamily="34" charset="0"/>
                          <a:cs typeface="Arial" panose="020B0604020202020204" pitchFamily="34" charset="0"/>
                        </a:rPr>
                        <a:t>Change the books regularly in the class/school libraries</a:t>
                      </a:r>
                    </a:p>
                  </a:txBody>
                  <a:tcPr/>
                </a:tc>
                <a:tc>
                  <a:txBody>
                    <a:bodyPr/>
                    <a:lstStyle/>
                    <a:p>
                      <a:endParaRPr lang="en-GB"/>
                    </a:p>
                  </a:txBody>
                  <a:tcPr/>
                </a:tc>
                <a:extLst>
                  <a:ext uri="{0D108BD9-81ED-4DB2-BD59-A6C34878D82A}">
                    <a16:rowId xmlns:a16="http://schemas.microsoft.com/office/drawing/2014/main" val="279837882"/>
                  </a:ext>
                </a:extLst>
              </a:tr>
              <a:tr h="9170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Encourage each other to try different types of books</a:t>
                      </a:r>
                    </a:p>
                    <a:p>
                      <a:pPr marL="0" indent="0">
                        <a:buNone/>
                      </a:pPr>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1204572608"/>
                  </a:ext>
                </a:extLst>
              </a:tr>
            </a:tbl>
          </a:graphicData>
        </a:graphic>
      </p:graphicFrame>
      <p:pic>
        <p:nvPicPr>
          <p:cNvPr id="6" name="Picture 5" descr="Reading School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04578" y="6237312"/>
            <a:ext cx="1073480" cy="393156"/>
          </a:xfrm>
          <a:prstGeom prst="rect">
            <a:avLst/>
          </a:prstGeom>
          <a:noFill/>
          <a:ln w="9525">
            <a:noFill/>
            <a:miter lim="800000"/>
            <a:headEnd/>
            <a:tailEnd/>
          </a:ln>
        </p:spPr>
      </p:pic>
    </p:spTree>
    <p:extLst>
      <p:ext uri="{BB962C8B-B14F-4D97-AF65-F5344CB8AC3E}">
        <p14:creationId xmlns:p14="http://schemas.microsoft.com/office/powerpoint/2010/main" val="243071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325562"/>
          </a:xfrm>
        </p:spPr>
        <p:txBody>
          <a:bodyPr/>
          <a:lstStyle/>
          <a:p>
            <a:r>
              <a:rPr lang="en-GB"/>
              <a:t>Everyone read</a:t>
            </a:r>
          </a:p>
        </p:txBody>
      </p:sp>
      <p:graphicFrame>
        <p:nvGraphicFramePr>
          <p:cNvPr id="7" name="Table 6" descr="A checklist which asks you to choose 1-2 of the suggestions for things you can do to encourage regular reading." title="Everyone read checklist"/>
          <p:cNvGraphicFramePr>
            <a:graphicFrameLocks noGrp="1"/>
          </p:cNvGraphicFramePr>
          <p:nvPr>
            <p:extLst>
              <p:ext uri="{D42A27DB-BD31-4B8C-83A1-F6EECF244321}">
                <p14:modId xmlns:p14="http://schemas.microsoft.com/office/powerpoint/2010/main" val="2222688497"/>
              </p:ext>
            </p:extLst>
          </p:nvPr>
        </p:nvGraphicFramePr>
        <p:xfrm>
          <a:off x="457200" y="1852228"/>
          <a:ext cx="7056784" cy="2487781"/>
        </p:xfrm>
        <a:graphic>
          <a:graphicData uri="http://schemas.openxmlformats.org/drawingml/2006/table">
            <a:tbl>
              <a:tblPr firstRow="1" bandRow="1">
                <a:tableStyleId>{5940675A-B579-460E-94D1-54222C63F5DA}</a:tableStyleId>
              </a:tblPr>
              <a:tblGrid>
                <a:gridCol w="5904656">
                  <a:extLst>
                    <a:ext uri="{9D8B030D-6E8A-4147-A177-3AD203B41FA5}">
                      <a16:colId xmlns:a16="http://schemas.microsoft.com/office/drawing/2014/main" val="1992559720"/>
                    </a:ext>
                  </a:extLst>
                </a:gridCol>
                <a:gridCol w="1152128">
                  <a:extLst>
                    <a:ext uri="{9D8B030D-6E8A-4147-A177-3AD203B41FA5}">
                      <a16:colId xmlns:a16="http://schemas.microsoft.com/office/drawing/2014/main" val="1462597055"/>
                    </a:ext>
                  </a:extLst>
                </a:gridCol>
              </a:tblGrid>
              <a:tr h="0">
                <a:tc>
                  <a:txBody>
                    <a:bodyPr/>
                    <a:lstStyle/>
                    <a:p>
                      <a:pPr algn="l"/>
                      <a:r>
                        <a:rPr lang="en-GB" sz="1800" b="1">
                          <a:latin typeface="Arial"/>
                          <a:cs typeface="Arial"/>
                        </a:rPr>
                        <a:t>Choose </a:t>
                      </a:r>
                      <a:r>
                        <a:rPr lang="en-GB" sz="1800" b="1">
                          <a:solidFill>
                            <a:schemeClr val="tx1"/>
                          </a:solidFill>
                          <a:latin typeface="Arial"/>
                          <a:cs typeface="Arial"/>
                        </a:rPr>
                        <a:t>1–2</a:t>
                      </a:r>
                      <a:r>
                        <a:rPr lang="en-GB" sz="1800" b="1">
                          <a:latin typeface="Arial"/>
                          <a:cs typeface="Arial"/>
                        </a:rPr>
                        <a:t> of these for you and </a:t>
                      </a:r>
                      <a:br>
                        <a:rPr lang="en-GB" sz="1800" b="1">
                          <a:latin typeface="Arial"/>
                          <a:cs typeface="Arial"/>
                        </a:rPr>
                      </a:br>
                      <a:r>
                        <a:rPr lang="en-GB" sz="1800" b="1">
                          <a:latin typeface="Arial"/>
                          <a:cs typeface="Arial"/>
                        </a:rPr>
                        <a:t>your classmates to do</a:t>
                      </a:r>
                      <a:endParaRPr lang="en-GB" b="1">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a:sym typeface="Wingdings" panose="05000000000000000000" pitchFamily="2" charset="2"/>
                        </a:rPr>
                        <a:t></a:t>
                      </a:r>
                      <a:endParaRPr lang="en-GB" sz="3200"/>
                    </a:p>
                    <a:p>
                      <a:pPr algn="ctr"/>
                      <a:endParaRPr lang="en-GB"/>
                    </a:p>
                  </a:txBody>
                  <a:tcPr/>
                </a:tc>
                <a:extLst>
                  <a:ext uri="{0D108BD9-81ED-4DB2-BD59-A6C34878D82A}">
                    <a16:rowId xmlns:a16="http://schemas.microsoft.com/office/drawing/2014/main" val="2579307075"/>
                  </a:ext>
                </a:extLst>
              </a:tr>
              <a:tr h="719941">
                <a:tc>
                  <a:txBody>
                    <a:bodyPr/>
                    <a:lstStyle/>
                    <a:p>
                      <a:pPr marL="0" indent="0">
                        <a:buNone/>
                      </a:pPr>
                      <a:r>
                        <a:rPr lang="en-GB">
                          <a:latin typeface="Arial" panose="020B0604020202020204" pitchFamily="34" charset="0"/>
                          <a:cs typeface="Arial" panose="020B0604020202020204" pitchFamily="34" charset="0"/>
                        </a:rPr>
                        <a:t>Regular reading time in class</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3643533996"/>
                  </a:ext>
                </a:extLst>
              </a:tr>
              <a:tr h="7199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Regular reading for whole school (e.g. DEAR – Drop Everything and Read)</a:t>
                      </a:r>
                    </a:p>
                    <a:p>
                      <a:endParaRPr lang="en-GB">
                        <a:latin typeface="Arial" panose="020B0604020202020204" pitchFamily="34" charset="0"/>
                        <a:cs typeface="Arial" panose="020B0604020202020204" pitchFamily="34" charset="0"/>
                      </a:endParaRPr>
                    </a:p>
                  </a:txBody>
                  <a:tcPr/>
                </a:tc>
                <a:tc>
                  <a:txBody>
                    <a:bodyPr/>
                    <a:lstStyle/>
                    <a:p>
                      <a:endParaRPr lang="en-GB"/>
                    </a:p>
                  </a:txBody>
                  <a:tcPr/>
                </a:tc>
                <a:extLst>
                  <a:ext uri="{0D108BD9-81ED-4DB2-BD59-A6C34878D82A}">
                    <a16:rowId xmlns:a16="http://schemas.microsoft.com/office/drawing/2014/main" val="4232660551"/>
                  </a:ext>
                </a:extLst>
              </a:tr>
            </a:tbl>
          </a:graphicData>
        </a:graphic>
      </p:graphicFrame>
      <p:sp>
        <p:nvSpPr>
          <p:cNvPr id="3" name="Content Placeholder 2"/>
          <p:cNvSpPr>
            <a:spLocks noGrp="1"/>
          </p:cNvSpPr>
          <p:nvPr>
            <p:ph idx="1"/>
          </p:nvPr>
        </p:nvSpPr>
        <p:spPr>
          <a:xfrm>
            <a:off x="426774" y="4743260"/>
            <a:ext cx="8229600" cy="504056"/>
          </a:xfrm>
        </p:spPr>
        <p:txBody>
          <a:bodyPr/>
          <a:lstStyle/>
          <a:p>
            <a:pPr marL="0" indent="0">
              <a:buNone/>
            </a:pPr>
            <a:r>
              <a:rPr lang="en-GB" sz="2000"/>
              <a:t>Your teachers will also regularly read aloud in class</a:t>
            </a:r>
          </a:p>
          <a:p>
            <a:pPr marL="0" indent="0">
              <a:buNone/>
            </a:pPr>
            <a:endParaRPr lang="en-GB"/>
          </a:p>
        </p:txBody>
      </p:sp>
      <p:pic>
        <p:nvPicPr>
          <p:cNvPr id="8" name="Picture 7" descr="Books">
            <a:extLs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42590" t="13936" b="13378"/>
          <a:stretch/>
        </p:blipFill>
        <p:spPr>
          <a:xfrm flipH="1">
            <a:off x="685060" y="5409571"/>
            <a:ext cx="2523658" cy="1091258"/>
          </a:xfrm>
          <a:prstGeom prst="rect">
            <a:avLst/>
          </a:prstGeom>
        </p:spPr>
      </p:pic>
      <p:pic>
        <p:nvPicPr>
          <p:cNvPr id="4" name="Picture 3" descr="Books ">
            <a:extLs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t="13936" b="13378"/>
          <a:stretch/>
        </p:blipFill>
        <p:spPr>
          <a:xfrm>
            <a:off x="3066194" y="5399834"/>
            <a:ext cx="4330824" cy="1091258"/>
          </a:xfrm>
          <a:prstGeom prst="rect">
            <a:avLst/>
          </a:prstGeom>
        </p:spPr>
      </p:pic>
      <p:pic>
        <p:nvPicPr>
          <p:cNvPr id="6" name="Picture 5" descr="Reading Schools logo"/>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004578" y="6237312"/>
            <a:ext cx="1073480" cy="393156"/>
          </a:xfrm>
          <a:prstGeom prst="rect">
            <a:avLst/>
          </a:prstGeom>
          <a:noFill/>
          <a:ln w="9525">
            <a:noFill/>
            <a:miter lim="800000"/>
            <a:headEnd/>
            <a:tailEnd/>
          </a:ln>
        </p:spPr>
      </p:pic>
    </p:spTree>
    <p:extLst>
      <p:ext uri="{BB962C8B-B14F-4D97-AF65-F5344CB8AC3E}">
        <p14:creationId xmlns:p14="http://schemas.microsoft.com/office/powerpoint/2010/main" val="183487219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e Child Friendly Action Plans Primary" id="{D91A24A4-2FC2-485D-9E21-9C7117371BBA}" vid="{4F70A224-3567-4F75-99BC-873BCC81EE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17" ma:contentTypeDescription="Create a new document." ma:contentTypeScope="" ma:versionID="517d4b6cfeea9bcf8c099668de2ab6e0">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fabd48f983e2d8052c42530991ce2ad4"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Notes" ma:index="21" nillable="true" ma:displayName="Notes" ma:format="Dropdown" ma:internalName="Note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Notes xmlns="e8fe8bb9-e0d4-4ac3-b920-326070b987fc" xsi:nil="true"/>
    <SharedWithUsers xmlns="6b42feb5-42f4-4875-917d-a8fcb0477ae8">
      <UserInfo>
        <DisplayName>Pauline Bird</DisplayName>
        <AccountId>542</AccountId>
        <AccountType/>
      </UserInfo>
      <UserInfo>
        <DisplayName>Anna Derricourt</DisplayName>
        <AccountId>811</AccountId>
        <AccountType/>
      </UserInfo>
      <UserInfo>
        <DisplayName>Abi Baross</DisplayName>
        <AccountId>89</AccountId>
        <AccountType/>
      </UserInfo>
      <UserInfo>
        <DisplayName>Theresa Peteranna</DisplayName>
        <AccountId>1262</AccountId>
        <AccountType/>
      </UserInfo>
    </SharedWithUsers>
  </documentManagement>
</p:properties>
</file>

<file path=customXml/itemProps1.xml><?xml version="1.0" encoding="utf-8"?>
<ds:datastoreItem xmlns:ds="http://schemas.openxmlformats.org/officeDocument/2006/customXml" ds:itemID="{4BBA87BC-AD7E-4310-B14D-98B461032F79}">
  <ds:schemaRefs>
    <ds:schemaRef ds:uri="6b42feb5-42f4-4875-917d-a8fcb0477ae8"/>
    <ds:schemaRef ds:uri="e8fe8bb9-e0d4-4ac3-b920-326070b987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228169-F66C-4135-9C2D-F4D36159B532}">
  <ds:schemaRefs>
    <ds:schemaRef ds:uri="http://schemas.microsoft.com/sharepoint/v3/contenttype/forms"/>
  </ds:schemaRefs>
</ds:datastoreItem>
</file>

<file path=customXml/itemProps3.xml><?xml version="1.0" encoding="utf-8"?>
<ds:datastoreItem xmlns:ds="http://schemas.openxmlformats.org/officeDocument/2006/customXml" ds:itemID="{490EA457-832E-4247-86A9-FF512E31FE98}">
  <ds:schemaRefs>
    <ds:schemaRef ds:uri="6b42feb5-42f4-4875-917d-a8fcb0477ae8"/>
    <ds:schemaRef ds:uri="e8fe8bb9-e0d4-4ac3-b920-326070b987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Core Child Friendly Action Plans Primary</Template>
  <Application>Microsoft Office PowerPoint</Application>
  <PresentationFormat>On-screen Show (4:3)</PresentationFormat>
  <Slides>14</Slides>
  <Notes>13</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Core Action Plan </vt:lpstr>
      <vt:lpstr>‘Reading Schools’ is about reading for pleasure. What is that?</vt:lpstr>
      <vt:lpstr>The Reading Leadership group</vt:lpstr>
      <vt:lpstr>The Reading Leadership group part 2</vt:lpstr>
      <vt:lpstr>Useful surveys, posters, badges and signs</vt:lpstr>
      <vt:lpstr>Being a good role model</vt:lpstr>
      <vt:lpstr>Your school </vt:lpstr>
      <vt:lpstr>A good book </vt:lpstr>
      <vt:lpstr>Everyone read</vt:lpstr>
      <vt:lpstr>Talk about books</vt:lpstr>
      <vt:lpstr>Books as inspiration</vt:lpstr>
      <vt:lpstr>At home  </vt:lpstr>
      <vt:lpstr>Rewards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Action Plan </dc:title>
  <dc:creator>Anna Derricourt</dc:creator>
  <cp:revision>2</cp:revision>
  <dcterms:created xsi:type="dcterms:W3CDTF">2022-12-21T09:59:05Z</dcterms:created>
  <dcterms:modified xsi:type="dcterms:W3CDTF">2023-02-28T10:26:29Z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0x010100F8785B6A84FF374FB0FF4EC4BB9AFA49</vt:lpwstr>
  </property>
  <property fmtid="{D5CDD505-2E9C-101B-9397-08002B2CF9AE}" pid="3" name="Order">
    <vt:r8>737200</vt:r8>
  </property>
  <property fmtid="{D5CDD505-2E9C-101B-9397-08002B2CF9AE}" pid="4" name="MediaServiceImageTags">
    <vt:lpwstr/>
  </property>
</Properties>
</file>