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5"/>
  </p:notesMasterIdLst>
  <p:sldIdLst>
    <p:sldId id="283" r:id="rId6"/>
    <p:sldId id="289" r:id="rId7"/>
    <p:sldId id="297" r:id="rId8"/>
    <p:sldId id="309" r:id="rId9"/>
    <p:sldId id="298" r:id="rId10"/>
    <p:sldId id="301" r:id="rId11"/>
    <p:sldId id="302" r:id="rId12"/>
    <p:sldId id="299" r:id="rId13"/>
    <p:sldId id="285" r:id="rId14"/>
    <p:sldId id="286" r:id="rId15"/>
    <p:sldId id="287" r:id="rId16"/>
    <p:sldId id="288" r:id="rId17"/>
    <p:sldId id="310" r:id="rId18"/>
    <p:sldId id="290" r:id="rId19"/>
    <p:sldId id="296" r:id="rId20"/>
    <p:sldId id="307" r:id="rId21"/>
    <p:sldId id="293" r:id="rId22"/>
    <p:sldId id="291" r:id="rId23"/>
    <p:sldId id="300" r:id="rId24"/>
    <p:sldId id="303" r:id="rId25"/>
    <p:sldId id="304" r:id="rId26"/>
    <p:sldId id="305" r:id="rId27"/>
    <p:sldId id="306" r:id="rId28"/>
    <p:sldId id="292" r:id="rId29"/>
    <p:sldId id="311" r:id="rId30"/>
    <p:sldId id="294" r:id="rId31"/>
    <p:sldId id="312" r:id="rId32"/>
    <p:sldId id="313" r:id="rId33"/>
    <p:sldId id="28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0" autoAdjust="0"/>
    <p:restoredTop sz="37688" autoAdjust="0"/>
  </p:normalViewPr>
  <p:slideViewPr>
    <p:cSldViewPr snapToGrid="0">
      <p:cViewPr varScale="1">
        <p:scale>
          <a:sx n="32" d="100"/>
          <a:sy n="32" d="100"/>
        </p:scale>
        <p:origin x="2909"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CA221-E56A-4248-8510-8412772D5441}" type="datetimeFigureOut">
              <a:rPr lang="en-GB" smtClean="0"/>
              <a:t>05/09/2023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A5F9A-71C0-4BBB-8DB0-A8BD70E9EF58}" type="slidenum">
              <a:rPr lang="en-GB" smtClean="0"/>
              <a:t>‹#›</a:t>
            </a:fld>
            <a:endParaRPr lang="en-GB"/>
          </a:p>
        </p:txBody>
      </p:sp>
    </p:spTree>
    <p:extLst>
      <p:ext uri="{BB962C8B-B14F-4D97-AF65-F5344CB8AC3E}">
        <p14:creationId xmlns:p14="http://schemas.microsoft.com/office/powerpoint/2010/main" val="141967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1</a:t>
            </a:fld>
            <a:endParaRPr lang="en-GB"/>
          </a:p>
        </p:txBody>
      </p:sp>
    </p:spTree>
    <p:extLst>
      <p:ext uri="{BB962C8B-B14F-4D97-AF65-F5344CB8AC3E}">
        <p14:creationId xmlns:p14="http://schemas.microsoft.com/office/powerpoint/2010/main" val="377150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Calibri"/>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10</a:t>
            </a:fld>
            <a:endParaRPr lang="en-GB"/>
          </a:p>
        </p:txBody>
      </p:sp>
    </p:spTree>
    <p:extLst>
      <p:ext uri="{BB962C8B-B14F-4D97-AF65-F5344CB8AC3E}">
        <p14:creationId xmlns:p14="http://schemas.microsoft.com/office/powerpoint/2010/main" val="1959524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11</a:t>
            </a:fld>
            <a:endParaRPr lang="en-GB"/>
          </a:p>
        </p:txBody>
      </p:sp>
    </p:spTree>
    <p:extLst>
      <p:ext uri="{BB962C8B-B14F-4D97-AF65-F5344CB8AC3E}">
        <p14:creationId xmlns:p14="http://schemas.microsoft.com/office/powerpoint/2010/main" val="3887709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12</a:t>
            </a:fld>
            <a:endParaRPr lang="en-GB"/>
          </a:p>
        </p:txBody>
      </p:sp>
    </p:spTree>
    <p:extLst>
      <p:ext uri="{BB962C8B-B14F-4D97-AF65-F5344CB8AC3E}">
        <p14:creationId xmlns:p14="http://schemas.microsoft.com/office/powerpoint/2010/main" val="1751182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13</a:t>
            </a:fld>
            <a:endParaRPr lang="en-GB"/>
          </a:p>
        </p:txBody>
      </p:sp>
    </p:spTree>
    <p:extLst>
      <p:ext uri="{BB962C8B-B14F-4D97-AF65-F5344CB8AC3E}">
        <p14:creationId xmlns:p14="http://schemas.microsoft.com/office/powerpoint/2010/main" val="1211355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DF1D89-99CB-43C5-962E-85ABDBB015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150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dirty="0"/>
          </a:p>
        </p:txBody>
      </p:sp>
      <p:sp>
        <p:nvSpPr>
          <p:cNvPr id="4" name="Slide Number Placeholder 3"/>
          <p:cNvSpPr>
            <a:spLocks noGrp="1"/>
          </p:cNvSpPr>
          <p:nvPr>
            <p:ph type="sldNum" sz="quarter" idx="5"/>
          </p:nvPr>
        </p:nvSpPr>
        <p:spPr/>
        <p:txBody>
          <a:bodyPr/>
          <a:lstStyle/>
          <a:p>
            <a:fld id="{27FA5F9A-71C0-4BBB-8DB0-A8BD70E9EF58}" type="slidenum">
              <a:rPr lang="en-GB" smtClean="0"/>
              <a:t>15</a:t>
            </a:fld>
            <a:endParaRPr lang="en-GB"/>
          </a:p>
        </p:txBody>
      </p:sp>
    </p:spTree>
    <p:extLst>
      <p:ext uri="{BB962C8B-B14F-4D97-AF65-F5344CB8AC3E}">
        <p14:creationId xmlns:p14="http://schemas.microsoft.com/office/powerpoint/2010/main" val="2984595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A5F9A-71C0-4BBB-8DB0-A8BD70E9EF58}" type="slidenum">
              <a:rPr lang="en-GB" smtClean="0"/>
              <a:t>16</a:t>
            </a:fld>
            <a:endParaRPr lang="en-GB"/>
          </a:p>
        </p:txBody>
      </p:sp>
    </p:spTree>
    <p:extLst>
      <p:ext uri="{BB962C8B-B14F-4D97-AF65-F5344CB8AC3E}">
        <p14:creationId xmlns:p14="http://schemas.microsoft.com/office/powerpoint/2010/main" val="2745647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17</a:t>
            </a:fld>
            <a:endParaRPr lang="en-GB"/>
          </a:p>
        </p:txBody>
      </p:sp>
    </p:spTree>
    <p:extLst>
      <p:ext uri="{BB962C8B-B14F-4D97-AF65-F5344CB8AC3E}">
        <p14:creationId xmlns:p14="http://schemas.microsoft.com/office/powerpoint/2010/main" val="3003279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18</a:t>
            </a:fld>
            <a:endParaRPr lang="en-GB"/>
          </a:p>
        </p:txBody>
      </p:sp>
    </p:spTree>
    <p:extLst>
      <p:ext uri="{BB962C8B-B14F-4D97-AF65-F5344CB8AC3E}">
        <p14:creationId xmlns:p14="http://schemas.microsoft.com/office/powerpoint/2010/main" val="11657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19</a:t>
            </a:fld>
            <a:endParaRPr lang="en-GB"/>
          </a:p>
        </p:txBody>
      </p:sp>
    </p:spTree>
    <p:extLst>
      <p:ext uri="{BB962C8B-B14F-4D97-AF65-F5344CB8AC3E}">
        <p14:creationId xmlns:p14="http://schemas.microsoft.com/office/powerpoint/2010/main" val="146891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2</a:t>
            </a:fld>
            <a:endParaRPr lang="en-GB"/>
          </a:p>
        </p:txBody>
      </p:sp>
    </p:spTree>
    <p:extLst>
      <p:ext uri="{BB962C8B-B14F-4D97-AF65-F5344CB8AC3E}">
        <p14:creationId xmlns:p14="http://schemas.microsoft.com/office/powerpoint/2010/main" val="3111855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20</a:t>
            </a:fld>
            <a:endParaRPr lang="en-GB"/>
          </a:p>
        </p:txBody>
      </p:sp>
    </p:spTree>
    <p:extLst>
      <p:ext uri="{BB962C8B-B14F-4D97-AF65-F5344CB8AC3E}">
        <p14:creationId xmlns:p14="http://schemas.microsoft.com/office/powerpoint/2010/main" val="51311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21</a:t>
            </a:fld>
            <a:endParaRPr lang="en-GB"/>
          </a:p>
        </p:txBody>
      </p:sp>
    </p:spTree>
    <p:extLst>
      <p:ext uri="{BB962C8B-B14F-4D97-AF65-F5344CB8AC3E}">
        <p14:creationId xmlns:p14="http://schemas.microsoft.com/office/powerpoint/2010/main" val="2875813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22</a:t>
            </a:fld>
            <a:endParaRPr lang="en-GB"/>
          </a:p>
        </p:txBody>
      </p:sp>
    </p:spTree>
    <p:extLst>
      <p:ext uri="{BB962C8B-B14F-4D97-AF65-F5344CB8AC3E}">
        <p14:creationId xmlns:p14="http://schemas.microsoft.com/office/powerpoint/2010/main" val="3816601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23</a:t>
            </a:fld>
            <a:endParaRPr lang="en-GB"/>
          </a:p>
        </p:txBody>
      </p:sp>
    </p:spTree>
    <p:extLst>
      <p:ext uri="{BB962C8B-B14F-4D97-AF65-F5344CB8AC3E}">
        <p14:creationId xmlns:p14="http://schemas.microsoft.com/office/powerpoint/2010/main" val="2334898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24</a:t>
            </a:fld>
            <a:endParaRPr lang="en-GB"/>
          </a:p>
        </p:txBody>
      </p:sp>
    </p:spTree>
    <p:extLst>
      <p:ext uri="{BB962C8B-B14F-4D97-AF65-F5344CB8AC3E}">
        <p14:creationId xmlns:p14="http://schemas.microsoft.com/office/powerpoint/2010/main" val="2842158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25</a:t>
            </a:fld>
            <a:endParaRPr lang="en-GB"/>
          </a:p>
        </p:txBody>
      </p:sp>
    </p:spTree>
    <p:extLst>
      <p:ext uri="{BB962C8B-B14F-4D97-AF65-F5344CB8AC3E}">
        <p14:creationId xmlns:p14="http://schemas.microsoft.com/office/powerpoint/2010/main" val="3601191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26</a:t>
            </a:fld>
            <a:endParaRPr lang="en-GB"/>
          </a:p>
        </p:txBody>
      </p:sp>
    </p:spTree>
    <p:extLst>
      <p:ext uri="{BB962C8B-B14F-4D97-AF65-F5344CB8AC3E}">
        <p14:creationId xmlns:p14="http://schemas.microsoft.com/office/powerpoint/2010/main" val="2470357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27</a:t>
            </a:fld>
            <a:endParaRPr lang="en-GB"/>
          </a:p>
        </p:txBody>
      </p:sp>
    </p:spTree>
    <p:extLst>
      <p:ext uri="{BB962C8B-B14F-4D97-AF65-F5344CB8AC3E}">
        <p14:creationId xmlns:p14="http://schemas.microsoft.com/office/powerpoint/2010/main" val="3314402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28</a:t>
            </a:fld>
            <a:endParaRPr lang="en-GB"/>
          </a:p>
        </p:txBody>
      </p:sp>
    </p:spTree>
    <p:extLst>
      <p:ext uri="{BB962C8B-B14F-4D97-AF65-F5344CB8AC3E}">
        <p14:creationId xmlns:p14="http://schemas.microsoft.com/office/powerpoint/2010/main" val="285633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FA5F9A-71C0-4BBB-8DB0-A8BD70E9EF58}" type="slidenum">
              <a:rPr lang="en-GB" smtClean="0"/>
              <a:t>3</a:t>
            </a:fld>
            <a:endParaRPr lang="en-GB"/>
          </a:p>
        </p:txBody>
      </p:sp>
    </p:spTree>
    <p:extLst>
      <p:ext uri="{BB962C8B-B14F-4D97-AF65-F5344CB8AC3E}">
        <p14:creationId xmlns:p14="http://schemas.microsoft.com/office/powerpoint/2010/main" val="429182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4</a:t>
            </a:fld>
            <a:endParaRPr lang="en-GB"/>
          </a:p>
        </p:txBody>
      </p:sp>
    </p:spTree>
    <p:extLst>
      <p:ext uri="{BB962C8B-B14F-4D97-AF65-F5344CB8AC3E}">
        <p14:creationId xmlns:p14="http://schemas.microsoft.com/office/powerpoint/2010/main" val="3860656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5</a:t>
            </a:fld>
            <a:endParaRPr lang="en-GB"/>
          </a:p>
        </p:txBody>
      </p:sp>
    </p:spTree>
    <p:extLst>
      <p:ext uri="{BB962C8B-B14F-4D97-AF65-F5344CB8AC3E}">
        <p14:creationId xmlns:p14="http://schemas.microsoft.com/office/powerpoint/2010/main" val="1537225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6</a:t>
            </a:fld>
            <a:endParaRPr lang="en-GB"/>
          </a:p>
        </p:txBody>
      </p:sp>
    </p:spTree>
    <p:extLst>
      <p:ext uri="{BB962C8B-B14F-4D97-AF65-F5344CB8AC3E}">
        <p14:creationId xmlns:p14="http://schemas.microsoft.com/office/powerpoint/2010/main" val="54313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7</a:t>
            </a:fld>
            <a:endParaRPr lang="en-GB"/>
          </a:p>
        </p:txBody>
      </p:sp>
    </p:spTree>
    <p:extLst>
      <p:ext uri="{BB962C8B-B14F-4D97-AF65-F5344CB8AC3E}">
        <p14:creationId xmlns:p14="http://schemas.microsoft.com/office/powerpoint/2010/main" val="247572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FA5F9A-71C0-4BBB-8DB0-A8BD70E9EF58}" type="slidenum">
              <a:rPr lang="en-GB" smtClean="0"/>
              <a:t>8</a:t>
            </a:fld>
            <a:endParaRPr lang="en-GB"/>
          </a:p>
        </p:txBody>
      </p:sp>
    </p:spTree>
    <p:extLst>
      <p:ext uri="{BB962C8B-B14F-4D97-AF65-F5344CB8AC3E}">
        <p14:creationId xmlns:p14="http://schemas.microsoft.com/office/powerpoint/2010/main" val="281586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7FA5F9A-71C0-4BBB-8DB0-A8BD70E9EF58}" type="slidenum">
              <a:rPr lang="en-GB" smtClean="0"/>
              <a:t>9</a:t>
            </a:fld>
            <a:endParaRPr lang="en-GB"/>
          </a:p>
        </p:txBody>
      </p:sp>
    </p:spTree>
    <p:extLst>
      <p:ext uri="{BB962C8B-B14F-4D97-AF65-F5344CB8AC3E}">
        <p14:creationId xmlns:p14="http://schemas.microsoft.com/office/powerpoint/2010/main" val="1952968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Picture Placeholder 4">
            <a:extLst>
              <a:ext uri="{FF2B5EF4-FFF2-40B4-BE49-F238E27FC236}">
                <a16:creationId xmlns:a16="http://schemas.microsoft.com/office/drawing/2014/main" id="{9F269E98-3629-3297-AC06-ABA2D8C0F87C}"/>
              </a:ext>
            </a:extLst>
          </p:cNvPr>
          <p:cNvSpPr>
            <a:spLocks noGrp="1"/>
          </p:cNvSpPr>
          <p:nvPr>
            <p:ph type="pic" sz="quarter" idx="10" hasCustomPrompt="1"/>
          </p:nvPr>
        </p:nvSpPr>
        <p:spPr>
          <a:xfrm>
            <a:off x="2916238" y="4581525"/>
            <a:ext cx="3455987" cy="2087563"/>
          </a:xfrm>
          <a:prstGeom prst="rect">
            <a:avLst/>
          </a:prstGeom>
        </p:spPr>
        <p:txBody>
          <a:bodyPr/>
          <a:lstStyle>
            <a:lvl1pPr marL="0" indent="0" algn="ctr">
              <a:buNone/>
              <a:defRPr sz="2800">
                <a:highlight>
                  <a:srgbClr val="FFFF00"/>
                </a:highlight>
                <a:latin typeface="Arial" panose="020B0604020202020204" pitchFamily="34" charset="0"/>
                <a:cs typeface="Arial" panose="020B0604020202020204" pitchFamily="34" charset="0"/>
              </a:defRPr>
            </a:lvl1pPr>
          </a:lstStyle>
          <a:p>
            <a:r>
              <a:rPr lang="en-GB"/>
              <a:t>Add programme logo (optional)</a:t>
            </a:r>
          </a:p>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Picture Placeholder 4">
            <a:extLst>
              <a:ext uri="{FF2B5EF4-FFF2-40B4-BE49-F238E27FC236}">
                <a16:creationId xmlns:a16="http://schemas.microsoft.com/office/drawing/2014/main" id="{9F269E98-3629-3297-AC06-ABA2D8C0F87C}"/>
              </a:ext>
            </a:extLst>
          </p:cNvPr>
          <p:cNvSpPr>
            <a:spLocks noGrp="1"/>
          </p:cNvSpPr>
          <p:nvPr>
            <p:ph type="pic" sz="quarter" idx="10" hasCustomPrompt="1"/>
          </p:nvPr>
        </p:nvSpPr>
        <p:spPr>
          <a:xfrm>
            <a:off x="2916238" y="4581525"/>
            <a:ext cx="3455987" cy="2087563"/>
          </a:xfrm>
          <a:prstGeom prst="rect">
            <a:avLst/>
          </a:prstGeom>
        </p:spPr>
        <p:txBody>
          <a:bodyPr/>
          <a:lstStyle>
            <a:lvl1pPr marL="0" indent="0" algn="ctr">
              <a:buNone/>
              <a:defRPr sz="2800">
                <a:highlight>
                  <a:srgbClr val="FFFF00"/>
                </a:highlight>
                <a:latin typeface="Arial" panose="020B0604020202020204" pitchFamily="34" charset="0"/>
                <a:cs typeface="Arial" panose="020B0604020202020204" pitchFamily="34" charset="0"/>
              </a:defRPr>
            </a:lvl1pPr>
          </a:lstStyle>
          <a:p>
            <a:r>
              <a:rPr lang="en-GB"/>
              <a:t>Add programme logo (optional)</a:t>
            </a:r>
          </a:p>
          <a:p>
            <a:endParaRPr lang="en-GB"/>
          </a:p>
        </p:txBody>
      </p:sp>
    </p:spTree>
    <p:extLst>
      <p:ext uri="{BB962C8B-B14F-4D97-AF65-F5344CB8AC3E}">
        <p14:creationId xmlns:p14="http://schemas.microsoft.com/office/powerpoint/2010/main" val="3612227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92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2289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65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ltip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2332856"/>
          </a:xfrm>
          <a:prstGeom prst="rect">
            <a:avLst/>
          </a:prstGeom>
        </p:spPr>
        <p:txBody>
          <a:bodyPr vert="horz"/>
          <a:lstStyle>
            <a:lvl1pPr>
              <a:defRPr sz="2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4648199" y="1600201"/>
            <a:ext cx="3956249" cy="692151"/>
          </a:xfrm>
          <a:prstGeom prst="rect">
            <a:avLst/>
          </a:prstGeom>
        </p:spPr>
        <p:txBody>
          <a:bodyPr vert="horz"/>
          <a:lstStyle>
            <a:lvl1pPr>
              <a:defRPr sz="2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5">
            <a:extLst>
              <a:ext uri="{FF2B5EF4-FFF2-40B4-BE49-F238E27FC236}">
                <a16:creationId xmlns:a16="http://schemas.microsoft.com/office/drawing/2014/main" id="{590DE669-60AC-C6AF-5994-46FB0F7461ED}"/>
              </a:ext>
            </a:extLst>
          </p:cNvPr>
          <p:cNvSpPr>
            <a:spLocks noGrp="1"/>
          </p:cNvSpPr>
          <p:nvPr>
            <p:ph sz="quarter" idx="10"/>
          </p:nvPr>
        </p:nvSpPr>
        <p:spPr>
          <a:xfrm>
            <a:off x="380489" y="4115620"/>
            <a:ext cx="4100512" cy="2625725"/>
          </a:xfrm>
          <a:prstGeom prst="rect">
            <a:avLst/>
          </a:prstGeom>
        </p:spPr>
        <p:txBody>
          <a:bodyPr/>
          <a:lstStyle>
            <a:lvl1pPr>
              <a:defRPr sz="220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FE8AE6C5-9E77-08CD-AF2B-A3012B41153C}"/>
              </a:ext>
            </a:extLst>
          </p:cNvPr>
          <p:cNvSpPr>
            <a:spLocks noGrp="1"/>
          </p:cNvSpPr>
          <p:nvPr>
            <p:ph sz="quarter" idx="11"/>
          </p:nvPr>
        </p:nvSpPr>
        <p:spPr>
          <a:xfrm>
            <a:off x="4648201" y="4115620"/>
            <a:ext cx="3956248" cy="2625725"/>
          </a:xfrm>
          <a:prstGeom prst="rect">
            <a:avLst/>
          </a:prstGeom>
        </p:spPr>
        <p:txBody>
          <a:bodyPr/>
          <a:lstStyle>
            <a:lvl1pPr>
              <a:defRPr sz="2200">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866A701E-8392-7653-6833-B4E53092E6A5}"/>
              </a:ext>
            </a:extLst>
          </p:cNvPr>
          <p:cNvSpPr>
            <a:spLocks noGrp="1"/>
          </p:cNvSpPr>
          <p:nvPr>
            <p:ph sz="quarter" idx="12"/>
          </p:nvPr>
        </p:nvSpPr>
        <p:spPr>
          <a:xfrm>
            <a:off x="4648199" y="3253491"/>
            <a:ext cx="3966468" cy="692150"/>
          </a:xfrm>
          <a:prstGeom prst="rect">
            <a:avLst/>
          </a:prstGeom>
        </p:spPr>
        <p:txBody>
          <a:bodyPr/>
          <a:lstStyle>
            <a:lvl1pPr>
              <a:defRPr sz="2200">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Content Placeholder 11">
            <a:extLst>
              <a:ext uri="{FF2B5EF4-FFF2-40B4-BE49-F238E27FC236}">
                <a16:creationId xmlns:a16="http://schemas.microsoft.com/office/drawing/2014/main" id="{F66B5CD8-7635-538F-9818-E3C2E2B54E08}"/>
              </a:ext>
            </a:extLst>
          </p:cNvPr>
          <p:cNvSpPr>
            <a:spLocks noGrp="1"/>
          </p:cNvSpPr>
          <p:nvPr>
            <p:ph sz="quarter" idx="13"/>
          </p:nvPr>
        </p:nvSpPr>
        <p:spPr>
          <a:xfrm>
            <a:off x="4658418" y="2474431"/>
            <a:ext cx="3956249" cy="692151"/>
          </a:xfrm>
          <a:prstGeom prst="rect">
            <a:avLst/>
          </a:prstGeom>
        </p:spPr>
        <p:txBody>
          <a:bodyPr/>
          <a:lstStyle>
            <a:lvl1pPr>
              <a:defRPr sz="22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407219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511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4" name="Content Placeholder 3"/>
          <p:cNvSpPr>
            <a:spLocks noGrp="1"/>
          </p:cNvSpPr>
          <p:nvPr>
            <p:ph sz="half" idx="2"/>
          </p:nvPr>
        </p:nvSpPr>
        <p:spPr>
          <a:xfrm>
            <a:off x="457201" y="1535113"/>
            <a:ext cx="2592386" cy="3951288"/>
          </a:xfrm>
          <a:prstGeom prst="rect">
            <a:avLst/>
          </a:prstGeom>
        </p:spPr>
        <p:txBody>
          <a:bodyPr vert="horz"/>
          <a:lstStyle>
            <a:lvl1pPr>
              <a:defRPr sz="240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7">
            <a:extLst>
              <a:ext uri="{FF2B5EF4-FFF2-40B4-BE49-F238E27FC236}">
                <a16:creationId xmlns:a16="http://schemas.microsoft.com/office/drawing/2014/main" id="{4E82312A-C749-2FF6-8958-77A84FCFB77D}"/>
              </a:ext>
            </a:extLst>
          </p:cNvPr>
          <p:cNvSpPr>
            <a:spLocks noGrp="1"/>
          </p:cNvSpPr>
          <p:nvPr>
            <p:ph sz="quarter" idx="10"/>
          </p:nvPr>
        </p:nvSpPr>
        <p:spPr>
          <a:xfrm>
            <a:off x="3275807" y="1535113"/>
            <a:ext cx="2592386" cy="3951288"/>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D35B88CE-E50A-7C22-72BA-D66420636FAF}"/>
              </a:ext>
            </a:extLst>
          </p:cNvPr>
          <p:cNvSpPr>
            <a:spLocks noGrp="1"/>
          </p:cNvSpPr>
          <p:nvPr>
            <p:ph sz="quarter" idx="11"/>
          </p:nvPr>
        </p:nvSpPr>
        <p:spPr>
          <a:xfrm>
            <a:off x="6107245" y="1535113"/>
            <a:ext cx="2592386" cy="3951288"/>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D235E4C2-50E5-BEB3-D467-C30B3F854FFB}"/>
              </a:ext>
            </a:extLst>
          </p:cNvPr>
          <p:cNvSpPr>
            <a:spLocks noGrp="1"/>
          </p:cNvSpPr>
          <p:nvPr>
            <p:ph type="body" sz="quarter" idx="12"/>
          </p:nvPr>
        </p:nvSpPr>
        <p:spPr>
          <a:xfrm>
            <a:off x="435506" y="5603876"/>
            <a:ext cx="2614081" cy="598487"/>
          </a:xfrm>
          <a:prstGeom prst="rect">
            <a:avLst/>
          </a:prstGeom>
        </p:spPr>
        <p:txBody>
          <a:bodyPr/>
          <a:lstStyle>
            <a:lvl1pPr>
              <a:defRPr sz="2000">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Text Placeholder 13">
            <a:extLst>
              <a:ext uri="{FF2B5EF4-FFF2-40B4-BE49-F238E27FC236}">
                <a16:creationId xmlns:a16="http://schemas.microsoft.com/office/drawing/2014/main" id="{00A9C224-3B18-2372-D0A6-39AC1F4FD4AB}"/>
              </a:ext>
            </a:extLst>
          </p:cNvPr>
          <p:cNvSpPr>
            <a:spLocks noGrp="1"/>
          </p:cNvSpPr>
          <p:nvPr>
            <p:ph type="body" sz="quarter" idx="13"/>
          </p:nvPr>
        </p:nvSpPr>
        <p:spPr>
          <a:xfrm>
            <a:off x="3276600" y="5603875"/>
            <a:ext cx="2590800" cy="598488"/>
          </a:xfrm>
          <a:prstGeom prst="rect">
            <a:avLst/>
          </a:prstGeom>
        </p:spPr>
        <p:txBody>
          <a:bodyPr/>
          <a:lstStyle>
            <a:lvl1pPr>
              <a:defRPr sz="2000">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E165867E-8131-E74C-DD51-2393E864A19E}"/>
              </a:ext>
            </a:extLst>
          </p:cNvPr>
          <p:cNvSpPr>
            <a:spLocks noGrp="1"/>
          </p:cNvSpPr>
          <p:nvPr>
            <p:ph type="body" sz="quarter" idx="14"/>
          </p:nvPr>
        </p:nvSpPr>
        <p:spPr>
          <a:xfrm>
            <a:off x="6094413" y="5603875"/>
            <a:ext cx="2509837" cy="598488"/>
          </a:xfrm>
          <a:prstGeom prst="rect">
            <a:avLst/>
          </a:prstGeom>
        </p:spPr>
        <p:txBody>
          <a:bodyPr/>
          <a:lstStyle>
            <a:lvl1pPr>
              <a:defRPr sz="20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823146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45878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610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3956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8817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823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926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p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2332856"/>
          </a:xfrm>
          <a:prstGeom prst="rect">
            <a:avLst/>
          </a:prstGeom>
        </p:spPr>
        <p:txBody>
          <a:bodyPr vert="horz"/>
          <a:lstStyle>
            <a:lvl1pPr>
              <a:defRPr sz="2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4648199" y="1600201"/>
            <a:ext cx="3956249" cy="692151"/>
          </a:xfrm>
          <a:prstGeom prst="rect">
            <a:avLst/>
          </a:prstGeom>
        </p:spPr>
        <p:txBody>
          <a:bodyPr vert="horz"/>
          <a:lstStyle>
            <a:lvl1pPr>
              <a:defRPr sz="2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5">
            <a:extLst>
              <a:ext uri="{FF2B5EF4-FFF2-40B4-BE49-F238E27FC236}">
                <a16:creationId xmlns:a16="http://schemas.microsoft.com/office/drawing/2014/main" id="{590DE669-60AC-C6AF-5994-46FB0F7461ED}"/>
              </a:ext>
            </a:extLst>
          </p:cNvPr>
          <p:cNvSpPr>
            <a:spLocks noGrp="1"/>
          </p:cNvSpPr>
          <p:nvPr>
            <p:ph sz="quarter" idx="10"/>
          </p:nvPr>
        </p:nvSpPr>
        <p:spPr>
          <a:xfrm>
            <a:off x="380489" y="4115620"/>
            <a:ext cx="4100512" cy="2625725"/>
          </a:xfrm>
          <a:prstGeom prst="rect">
            <a:avLst/>
          </a:prstGeom>
        </p:spPr>
        <p:txBody>
          <a:bodyPr/>
          <a:lstStyle>
            <a:lvl1pPr>
              <a:defRPr sz="220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Content Placeholder 7">
            <a:extLst>
              <a:ext uri="{FF2B5EF4-FFF2-40B4-BE49-F238E27FC236}">
                <a16:creationId xmlns:a16="http://schemas.microsoft.com/office/drawing/2014/main" id="{FE8AE6C5-9E77-08CD-AF2B-A3012B41153C}"/>
              </a:ext>
            </a:extLst>
          </p:cNvPr>
          <p:cNvSpPr>
            <a:spLocks noGrp="1"/>
          </p:cNvSpPr>
          <p:nvPr>
            <p:ph sz="quarter" idx="11"/>
          </p:nvPr>
        </p:nvSpPr>
        <p:spPr>
          <a:xfrm>
            <a:off x="4648201" y="4115620"/>
            <a:ext cx="3956248" cy="2625725"/>
          </a:xfrm>
          <a:prstGeom prst="rect">
            <a:avLst/>
          </a:prstGeom>
        </p:spPr>
        <p:txBody>
          <a:bodyPr/>
          <a:lstStyle>
            <a:lvl1pPr>
              <a:defRPr sz="2200">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866A701E-8392-7653-6833-B4E53092E6A5}"/>
              </a:ext>
            </a:extLst>
          </p:cNvPr>
          <p:cNvSpPr>
            <a:spLocks noGrp="1"/>
          </p:cNvSpPr>
          <p:nvPr>
            <p:ph sz="quarter" idx="12"/>
          </p:nvPr>
        </p:nvSpPr>
        <p:spPr>
          <a:xfrm>
            <a:off x="4648199" y="3253491"/>
            <a:ext cx="3966468" cy="692150"/>
          </a:xfrm>
          <a:prstGeom prst="rect">
            <a:avLst/>
          </a:prstGeom>
        </p:spPr>
        <p:txBody>
          <a:bodyPr/>
          <a:lstStyle>
            <a:lvl1pPr>
              <a:defRPr sz="2200">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Content Placeholder 11">
            <a:extLst>
              <a:ext uri="{FF2B5EF4-FFF2-40B4-BE49-F238E27FC236}">
                <a16:creationId xmlns:a16="http://schemas.microsoft.com/office/drawing/2014/main" id="{F66B5CD8-7635-538F-9818-E3C2E2B54E08}"/>
              </a:ext>
            </a:extLst>
          </p:cNvPr>
          <p:cNvSpPr>
            <a:spLocks noGrp="1"/>
          </p:cNvSpPr>
          <p:nvPr>
            <p:ph sz="quarter" idx="13"/>
          </p:nvPr>
        </p:nvSpPr>
        <p:spPr>
          <a:xfrm>
            <a:off x="4658418" y="2474431"/>
            <a:ext cx="3956249" cy="692151"/>
          </a:xfrm>
          <a:prstGeom prst="rect">
            <a:avLst/>
          </a:prstGeom>
        </p:spPr>
        <p:txBody>
          <a:bodyPr/>
          <a:lstStyle>
            <a:lvl1pPr>
              <a:defRPr sz="22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691045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4" name="Content Placeholder 3"/>
          <p:cNvSpPr>
            <a:spLocks noGrp="1"/>
          </p:cNvSpPr>
          <p:nvPr>
            <p:ph sz="half" idx="2"/>
          </p:nvPr>
        </p:nvSpPr>
        <p:spPr>
          <a:xfrm>
            <a:off x="457201" y="1535113"/>
            <a:ext cx="2592386" cy="3951288"/>
          </a:xfrm>
          <a:prstGeom prst="rect">
            <a:avLst/>
          </a:prstGeom>
        </p:spPr>
        <p:txBody>
          <a:bodyPr vert="horz"/>
          <a:lstStyle>
            <a:lvl1pPr>
              <a:defRPr sz="2400">
                <a:latin typeface="Arial" panose="020B0604020202020204" pitchFamily="34" charset="0"/>
                <a:cs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7">
            <a:extLst>
              <a:ext uri="{FF2B5EF4-FFF2-40B4-BE49-F238E27FC236}">
                <a16:creationId xmlns:a16="http://schemas.microsoft.com/office/drawing/2014/main" id="{4E82312A-C749-2FF6-8958-77A84FCFB77D}"/>
              </a:ext>
            </a:extLst>
          </p:cNvPr>
          <p:cNvSpPr>
            <a:spLocks noGrp="1"/>
          </p:cNvSpPr>
          <p:nvPr>
            <p:ph sz="quarter" idx="10"/>
          </p:nvPr>
        </p:nvSpPr>
        <p:spPr>
          <a:xfrm>
            <a:off x="3275807" y="1535113"/>
            <a:ext cx="2592386" cy="3951288"/>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D35B88CE-E50A-7C22-72BA-D66420636FAF}"/>
              </a:ext>
            </a:extLst>
          </p:cNvPr>
          <p:cNvSpPr>
            <a:spLocks noGrp="1"/>
          </p:cNvSpPr>
          <p:nvPr>
            <p:ph sz="quarter" idx="11"/>
          </p:nvPr>
        </p:nvSpPr>
        <p:spPr>
          <a:xfrm>
            <a:off x="6107245" y="1535113"/>
            <a:ext cx="2592386" cy="3951288"/>
          </a:xfrm>
          <a:prstGeom prst="rect">
            <a:avLst/>
          </a:prstGeom>
        </p:spPr>
        <p:txBody>
          <a:bodyPr/>
          <a:lstStyle>
            <a:lvl1pPr>
              <a:defRPr sz="2400">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D235E4C2-50E5-BEB3-D467-C30B3F854FFB}"/>
              </a:ext>
            </a:extLst>
          </p:cNvPr>
          <p:cNvSpPr>
            <a:spLocks noGrp="1"/>
          </p:cNvSpPr>
          <p:nvPr>
            <p:ph type="body" sz="quarter" idx="12"/>
          </p:nvPr>
        </p:nvSpPr>
        <p:spPr>
          <a:xfrm>
            <a:off x="435506" y="5603876"/>
            <a:ext cx="2614081" cy="598487"/>
          </a:xfrm>
          <a:prstGeom prst="rect">
            <a:avLst/>
          </a:prstGeom>
        </p:spPr>
        <p:txBody>
          <a:bodyPr/>
          <a:lstStyle>
            <a:lvl1pPr>
              <a:defRPr sz="2000">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Text Placeholder 13">
            <a:extLst>
              <a:ext uri="{FF2B5EF4-FFF2-40B4-BE49-F238E27FC236}">
                <a16:creationId xmlns:a16="http://schemas.microsoft.com/office/drawing/2014/main" id="{00A9C224-3B18-2372-D0A6-39AC1F4FD4AB}"/>
              </a:ext>
            </a:extLst>
          </p:cNvPr>
          <p:cNvSpPr>
            <a:spLocks noGrp="1"/>
          </p:cNvSpPr>
          <p:nvPr>
            <p:ph type="body" sz="quarter" idx="13"/>
          </p:nvPr>
        </p:nvSpPr>
        <p:spPr>
          <a:xfrm>
            <a:off x="3276600" y="5603875"/>
            <a:ext cx="2590800" cy="598488"/>
          </a:xfrm>
          <a:prstGeom prst="rect">
            <a:avLst/>
          </a:prstGeom>
        </p:spPr>
        <p:txBody>
          <a:bodyPr/>
          <a:lstStyle>
            <a:lvl1pPr>
              <a:defRPr sz="2000">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E165867E-8131-E74C-DD51-2393E864A19E}"/>
              </a:ext>
            </a:extLst>
          </p:cNvPr>
          <p:cNvSpPr>
            <a:spLocks noGrp="1"/>
          </p:cNvSpPr>
          <p:nvPr>
            <p:ph type="body" sz="quarter" idx="14"/>
          </p:nvPr>
        </p:nvSpPr>
        <p:spPr>
          <a:xfrm>
            <a:off x="6094413" y="5603875"/>
            <a:ext cx="2509837" cy="598488"/>
          </a:xfrm>
          <a:prstGeom prst="rect">
            <a:avLst/>
          </a:prstGeom>
        </p:spPr>
        <p:txBody>
          <a:bodyPr/>
          <a:lstStyle>
            <a:lvl1pPr>
              <a:defRPr sz="20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9368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1" r:id="rId5"/>
    <p:sldLayoutId id="2147483653" r:id="rId6"/>
    <p:sldLayoutId id="2147483660"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3657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4.gif"/><Relationship Id="rId4" Type="http://schemas.openxmlformats.org/officeDocument/2006/relationships/hyperlink" Target="http://www.readingschools.sco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4.gi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ww.readingschools.scot/dashboard" TargetMode="External"/><Relationship Id="rId5" Type="http://schemas.openxmlformats.org/officeDocument/2006/relationships/image" Target="../media/image15.png"/><Relationship Id="rId4" Type="http://schemas.openxmlformats.org/officeDocument/2006/relationships/hyperlink" Target="https://www.readingschools.scot/resources/getting-started-with-our-website-and-resourc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4.gif"/><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gif"/><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jpe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g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4.gif"/></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4.gif"/></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gif"/><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gif"/></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eg"/><Relationship Id="rId7" Type="http://schemas.openxmlformats.org/officeDocument/2006/relationships/image" Target="../media/image4.gi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www.readingschools.scot/level-quiz" TargetMode="External"/><Relationship Id="rId5" Type="http://schemas.openxmlformats.org/officeDocument/2006/relationships/hyperlink" Target="https://www.readingschools.scot/framework" TargetMode="External"/><Relationship Id="rId4" Type="http://schemas.openxmlformats.org/officeDocument/2006/relationships/hyperlink" Target="http://www.readingschools.scot/"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eventbrite.co.uk/e/reading-schools-drop-in-sessions-tickets-694762913577" TargetMode="External"/><Relationship Id="rId3" Type="http://schemas.openxmlformats.org/officeDocument/2006/relationships/image" Target="../media/image3.jpeg"/><Relationship Id="rId7" Type="http://schemas.openxmlformats.org/officeDocument/2006/relationships/hyperlink" Target="https://www.eventbrite.co.uk/e/reading-schools-shared-practice-interdisciplinary-book-projects-tickets-694645311827" TargetMode="External"/><Relationship Id="rId12"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www.eventbrite.co.uk/e/starting-a-paired-reading-project-with-read-write-count-tickets-694098797187" TargetMode="External"/><Relationship Id="rId11" Type="http://schemas.openxmlformats.org/officeDocument/2006/relationships/image" Target="../media/image4.gif"/><Relationship Id="rId5" Type="http://schemas.openxmlformats.org/officeDocument/2006/relationships/hyperlink" Target="https://www.eventbrite.co.uk/e/submitting-your-reading-schools-evidence-tickets-694080632857" TargetMode="External"/><Relationship Id="rId10" Type="http://schemas.openxmlformats.org/officeDocument/2006/relationships/hyperlink" Target="https://www.eventbrite.co.uk/e/building-a-reading-culture-in-your-classroom-tickets-699130627527" TargetMode="External"/><Relationship Id="rId4" Type="http://schemas.openxmlformats.org/officeDocument/2006/relationships/hyperlink" Target="https://www.eventbrite.co.uk/e/reading-schools-as-it-happens-tickets-694078416227" TargetMode="External"/><Relationship Id="rId9" Type="http://schemas.openxmlformats.org/officeDocument/2006/relationships/hyperlink" Target="https://www.scottishbooktrust.com/learning-and-resources/clpl-for-learning-professional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gif"/><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gif"/><Relationship Id="rId5" Type="http://schemas.openxmlformats.org/officeDocument/2006/relationships/hyperlink" Target="https://www.readingschools.scot/articles/reading-schools-user-updates" TargetMode="External"/><Relationship Id="rId4" Type="http://schemas.openxmlformats.org/officeDocument/2006/relationships/hyperlink" Target="https://www.surveymonkey.co.uk/r/L73CYQ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gif"/><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gbr01.safelinks.protection.outlook.com/?url=https%3A%2F%2Fwww.facebook.com%2Fscottishbktrust%2F&amp;data=05%7C01%7CClara.Owen%40scottishbooktrust.com%7Cd217a9fd93aa41e52a2b08db7ec458c1%7Cb8caac85def4426b9546ecf28b79be16%7C1%7C0%7C638243153983000251%7CUnknown%7CTWFpbGZsb3d8eyJWIjoiMC4wLjAwMDAiLCJQIjoiV2luMzIiLCJBTiI6Ik1haWwiLCJXVCI6Mn0%3D%7C3000%7C%7C%7C&amp;sdata=ClUzK3x3w8ywnyzxz8IBsg24UftSF8CBzCRpy616KJs%3D&amp;reserved=0" TargetMode="External"/><Relationship Id="rId7" Type="http://schemas.openxmlformats.org/officeDocument/2006/relationships/hyperlink" Target="https://gbr01.safelinks.protection.outlook.com/?url=https%3A%2F%2Fwww.instagram.com%2Fscottishbooktrust%2F&amp;data=05%7C01%7CClara.Owen%40scottishbooktrust.com%7Cd217a9fd93aa41e52a2b08db7ec458c1%7Cb8caac85def4426b9546ecf28b79be16%7C1%7C0%7C638243153983000251%7CUnknown%7CTWFpbGZsb3d8eyJWIjoiMC4wLjAwMDAiLCJQIjoiV2luMzIiLCJBTiI6Ik1haWwiLCJXVCI6Mn0%3D%7C3000%7C%7C%7C&amp;sdata=likZWwhAf0qB1LaYrXA7zekDSg6i%2F1RyWisJCTxVTrI%3D&amp;reserved=0"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gbr01.safelinks.protection.outlook.com/?url=https%3A%2F%2Ftwitter.com%2Fscottishbktrust&amp;data=05%7C01%7CClara.Owen%40scottishbooktrust.com%7Cd217a9fd93aa41e52a2b08db7ec458c1%7Cb8caac85def4426b9546ecf28b79be16%7C1%7C0%7C638243153983000251%7CUnknown%7CTWFpbGZsb3d8eyJWIjoiMC4wLjAwMDAiLCJQIjoiV2luMzIiLCJBTiI6Ik1haWwiLCJXVCI6Mn0%3D%7C3000%7C%7C%7C&amp;sdata=Cl3drH0AwlEpxbz25Af718%2BbdxtgPZvkDQ6M1QcNCiE%3D&amp;reserved=0"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gif"/><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7865" y="1844824"/>
            <a:ext cx="7772400" cy="1470025"/>
          </a:xfrm>
        </p:spPr>
        <p:txBody>
          <a:bodyPr/>
          <a:lstStyle/>
          <a:p>
            <a:r>
              <a:rPr lang="en-US" b="1">
                <a:solidFill>
                  <a:schemeClr val="bg1"/>
                </a:solidFill>
                <a:latin typeface="Arial" panose="020B0604020202020204" pitchFamily="34" charset="0"/>
                <a:cs typeface="Arial" panose="020B0604020202020204" pitchFamily="34" charset="0"/>
              </a:rPr>
              <a:t>Introduction to Reading Schools</a:t>
            </a:r>
          </a:p>
        </p:txBody>
      </p:sp>
      <p:sp>
        <p:nvSpPr>
          <p:cNvPr id="3" name="Subtitle 2"/>
          <p:cNvSpPr>
            <a:spLocks noGrp="1"/>
          </p:cNvSpPr>
          <p:nvPr>
            <p:ph type="subTitle" idx="1"/>
          </p:nvPr>
        </p:nvSpPr>
        <p:spPr>
          <a:xfrm>
            <a:off x="1371600" y="3400642"/>
            <a:ext cx="6400800" cy="1752600"/>
          </a:xfrm>
        </p:spPr>
        <p:txBody>
          <a:bodyPr>
            <a:noAutofit/>
          </a:bodyPr>
          <a:lstStyle/>
          <a:p>
            <a:r>
              <a:rPr lang="en-US" sz="2800">
                <a:solidFill>
                  <a:schemeClr val="bg1"/>
                </a:solidFill>
                <a:latin typeface="Arial" panose="020B0604020202020204" pitchFamily="34" charset="0"/>
                <a:cs typeface="Arial" panose="020B0604020202020204" pitchFamily="34" charset="0"/>
              </a:rPr>
              <a:t>Thank you for joining us. The webinar will begin shortly. </a:t>
            </a:r>
            <a:endParaRPr lang="en-US" sz="2800">
              <a:latin typeface="Arial" panose="020B0604020202020204" pitchFamily="34" charset="0"/>
              <a:cs typeface="Arial" panose="020B0604020202020204" pitchFamily="34" charset="0"/>
            </a:endParaRPr>
          </a:p>
        </p:txBody>
      </p:sp>
      <p:pic>
        <p:nvPicPr>
          <p:cNvPr id="9" name="Picture Placeholder 8" descr="The Reading Schools programme logo, showing colourful books. ">
            <a:extLst>
              <a:ext uri="{FF2B5EF4-FFF2-40B4-BE49-F238E27FC236}">
                <a16:creationId xmlns:a16="http://schemas.microsoft.com/office/drawing/2014/main" id="{15DA3FF5-378B-8910-F2BB-67BE5A85F115}"/>
              </a:ext>
            </a:extLst>
          </p:cNvPr>
          <p:cNvPicPr>
            <a:picLocks noGrp="1" noChangeAspect="1"/>
          </p:cNvPicPr>
          <p:nvPr>
            <p:ph type="pic" sz="quarter" idx="10"/>
          </p:nvPr>
        </p:nvPicPr>
        <p:blipFill rotWithShape="1">
          <a:blip r:embed="rId4"/>
          <a:srcRect l="-1035" t="-17664" r="-1375" b="-6657"/>
          <a:stretch/>
        </p:blipFill>
        <p:spPr>
          <a:xfrm>
            <a:off x="2989787" y="4365104"/>
            <a:ext cx="3216773" cy="1431319"/>
          </a:xfrm>
        </p:spPr>
      </p:pic>
      <p:sp>
        <p:nvSpPr>
          <p:cNvPr id="5" name="TextBox 4">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scottishbooktrust.com</a:t>
            </a:r>
          </a:p>
        </p:txBody>
      </p:sp>
    </p:spTree>
    <p:extLst>
      <p:ext uri="{BB962C8B-B14F-4D97-AF65-F5344CB8AC3E}">
        <p14:creationId xmlns:p14="http://schemas.microsoft.com/office/powerpoint/2010/main" val="19333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400" b="1">
                <a:latin typeface="Arial" panose="020B0604020202020204" pitchFamily="34" charset="0"/>
                <a:cs typeface="Arial" panose="020B0604020202020204" pitchFamily="34" charset="0"/>
              </a:rPr>
              <a:t>Reading Schools offers</a:t>
            </a:r>
          </a:p>
        </p:txBody>
      </p:sp>
      <p:sp>
        <p:nvSpPr>
          <p:cNvPr id="7" name="Content Placeholder 6"/>
          <p:cNvSpPr>
            <a:spLocks noGrp="1"/>
          </p:cNvSpPr>
          <p:nvPr>
            <p:ph sz="half" idx="1"/>
          </p:nvPr>
        </p:nvSpPr>
        <p:spPr>
          <a:xfrm>
            <a:off x="457200" y="1196752"/>
            <a:ext cx="8075240" cy="3733801"/>
          </a:xfrm>
        </p:spPr>
        <p:txBody>
          <a:bodyPr/>
          <a:lstStyle/>
          <a:p>
            <a:pPr algn="l" rtl="0" fontAlgn="base">
              <a:lnSpc>
                <a:spcPct val="150000"/>
              </a:lnSpc>
              <a:buFont typeface="Arial" panose="020B0604020202020204" pitchFamily="34" charset="0"/>
              <a:buChar char="•"/>
            </a:pPr>
            <a:r>
              <a:rPr lang="en-GB" sz="2000" b="0" i="0" u="none" strike="noStrike">
                <a:effectLst/>
                <a:latin typeface="Arial" panose="020B0604020202020204" pitchFamily="34" charset="0"/>
              </a:rPr>
              <a:t>An </a:t>
            </a:r>
            <a:r>
              <a:rPr lang="en-GB" sz="2000" b="1" i="0" u="none" strike="noStrike">
                <a:solidFill>
                  <a:schemeClr val="accent5"/>
                </a:solidFill>
                <a:effectLst/>
                <a:latin typeface="Arial" panose="020B0604020202020204" pitchFamily="34" charset="0"/>
              </a:rPr>
              <a:t>accreditation</a:t>
            </a:r>
            <a:r>
              <a:rPr lang="en-GB" sz="2000" b="0" i="0" u="none" strike="noStrike">
                <a:effectLst/>
                <a:latin typeface="Arial" panose="020B0604020202020204" pitchFamily="34" charset="0"/>
              </a:rPr>
              <a:t> for every school</a:t>
            </a:r>
            <a:r>
              <a:rPr lang="en-US" sz="2000" b="0" i="0">
                <a:effectLst/>
                <a:latin typeface="Arial" panose="020B0604020202020204" pitchFamily="34" charset="0"/>
              </a:rPr>
              <a:t>​; at Core, Silver and Gold</a:t>
            </a:r>
            <a:endParaRPr lang="en-US" sz="3200" b="0" i="0">
              <a:effectLst/>
              <a:latin typeface="Arial" panose="020B0604020202020204" pitchFamily="34" charset="0"/>
            </a:endParaRPr>
          </a:p>
          <a:p>
            <a:pPr algn="l" rtl="0" fontAlgn="base">
              <a:lnSpc>
                <a:spcPct val="150000"/>
              </a:lnSpc>
              <a:buFont typeface="Arial" panose="020B0604020202020204" pitchFamily="34" charset="0"/>
              <a:buChar char="•"/>
            </a:pPr>
            <a:r>
              <a:rPr lang="en-GB" sz="2000" b="0" i="0" u="none" strike="noStrike">
                <a:effectLst/>
                <a:latin typeface="Arial" panose="020B0604020202020204" pitchFamily="34" charset="0"/>
              </a:rPr>
              <a:t>A </a:t>
            </a:r>
            <a:r>
              <a:rPr lang="en-GB" sz="2000" b="1" i="0" u="none" strike="noStrike">
                <a:solidFill>
                  <a:schemeClr val="accent5"/>
                </a:solidFill>
                <a:effectLst/>
                <a:latin typeface="Arial" panose="020B0604020202020204" pitchFamily="34" charset="0"/>
              </a:rPr>
              <a:t>coherent structure </a:t>
            </a:r>
            <a:r>
              <a:rPr lang="en-GB" sz="2000" b="0" i="0" u="none" strike="noStrike">
                <a:effectLst/>
                <a:latin typeface="Arial" panose="020B0604020202020204" pitchFamily="34" charset="0"/>
              </a:rPr>
              <a:t>for all your reading initiatives </a:t>
            </a:r>
            <a:r>
              <a:rPr lang="en-US" sz="2000" b="0" i="0">
                <a:effectLst/>
                <a:latin typeface="Arial" panose="020B0604020202020204" pitchFamily="34" charset="0"/>
              </a:rPr>
              <a:t>​</a:t>
            </a:r>
            <a:endParaRPr lang="en-US" sz="3200" b="0" i="0">
              <a:effectLst/>
              <a:latin typeface="Arial" panose="020B0604020202020204" pitchFamily="34" charset="0"/>
            </a:endParaRPr>
          </a:p>
          <a:p>
            <a:pPr algn="l" rtl="0" fontAlgn="base">
              <a:lnSpc>
                <a:spcPct val="150000"/>
              </a:lnSpc>
              <a:buFont typeface="Arial" panose="020B0604020202020204" pitchFamily="34" charset="0"/>
              <a:buChar char="•"/>
            </a:pPr>
            <a:r>
              <a:rPr lang="en-GB" sz="2000" b="0" i="0" u="none" strike="noStrike">
                <a:effectLst/>
                <a:latin typeface="Arial" panose="020B0604020202020204" pitchFamily="34" charset="0"/>
              </a:rPr>
              <a:t>A </a:t>
            </a:r>
            <a:r>
              <a:rPr lang="en-GB" sz="2000" i="0" u="none" strike="noStrike">
                <a:effectLst/>
                <a:latin typeface="Arial" panose="020B0604020202020204" pitchFamily="34" charset="0"/>
              </a:rPr>
              <a:t>framework</a:t>
            </a:r>
            <a:r>
              <a:rPr lang="en-GB" sz="2000" b="1" i="0" u="none" strike="noStrike">
                <a:solidFill>
                  <a:schemeClr val="accent5"/>
                </a:solidFill>
                <a:effectLst/>
                <a:latin typeface="Arial" panose="020B0604020202020204" pitchFamily="34" charset="0"/>
              </a:rPr>
              <a:t> </a:t>
            </a:r>
            <a:r>
              <a:rPr lang="en-GB" sz="2000" b="0" i="0" u="none" strike="noStrike">
                <a:effectLst/>
                <a:latin typeface="Arial" panose="020B0604020202020204" pitchFamily="34" charset="0"/>
              </a:rPr>
              <a:t>mapped to HGIOS 4</a:t>
            </a:r>
            <a:r>
              <a:rPr lang="en-US" sz="2000" b="0" i="0">
                <a:effectLst/>
                <a:latin typeface="Arial" panose="020B0604020202020204" pitchFamily="34" charset="0"/>
              </a:rPr>
              <a:t>​ to support </a:t>
            </a:r>
            <a:r>
              <a:rPr lang="en-US" sz="2000" b="1" i="0">
                <a:solidFill>
                  <a:schemeClr val="accent5"/>
                </a:solidFill>
                <a:effectLst/>
                <a:latin typeface="Arial" panose="020B0604020202020204" pitchFamily="34" charset="0"/>
              </a:rPr>
              <a:t>school improvement </a:t>
            </a:r>
            <a:r>
              <a:rPr lang="en-US" sz="2000" b="0" i="0">
                <a:effectLst/>
                <a:latin typeface="Arial" panose="020B0604020202020204" pitchFamily="34" charset="0"/>
              </a:rPr>
              <a:t>and HMIE inspections</a:t>
            </a:r>
          </a:p>
          <a:p>
            <a:pPr algn="l" rtl="0" fontAlgn="base">
              <a:lnSpc>
                <a:spcPct val="150000"/>
              </a:lnSpc>
              <a:buFont typeface="Arial" panose="020B0604020202020204" pitchFamily="34" charset="0"/>
              <a:buChar char="•"/>
            </a:pPr>
            <a:r>
              <a:rPr lang="en-US" sz="2000">
                <a:latin typeface="Arial" panose="020B0604020202020204" pitchFamily="34" charset="0"/>
              </a:rPr>
              <a:t>Scottish Book Trust </a:t>
            </a:r>
            <a:r>
              <a:rPr lang="en-US" sz="2000" b="1">
                <a:solidFill>
                  <a:schemeClr val="accent5"/>
                </a:solidFill>
                <a:latin typeface="Arial" panose="020B0604020202020204" pitchFamily="34" charset="0"/>
              </a:rPr>
              <a:t>resources, training and support</a:t>
            </a:r>
            <a:endParaRPr lang="en-US" sz="3200" b="1" i="0">
              <a:solidFill>
                <a:schemeClr val="accent5"/>
              </a:solidFill>
              <a:effectLst/>
              <a:latin typeface="Arial" panose="020B0604020202020204" pitchFamily="34" charset="0"/>
            </a:endParaRPr>
          </a:p>
          <a:p>
            <a:pPr algn="l" rtl="0" fontAlgn="base">
              <a:lnSpc>
                <a:spcPct val="150000"/>
              </a:lnSpc>
              <a:buFont typeface="Arial" panose="020B0604020202020204" pitchFamily="34" charset="0"/>
              <a:buChar char="•"/>
            </a:pPr>
            <a:r>
              <a:rPr lang="en-GB" sz="2000" i="0" u="none" strike="noStrike">
                <a:effectLst/>
                <a:latin typeface="Arial" panose="020B0604020202020204" pitchFamily="34" charset="0"/>
              </a:rPr>
              <a:t>Professional </a:t>
            </a:r>
            <a:r>
              <a:rPr lang="en-GB" sz="2000" b="1" i="0" u="none" strike="noStrike">
                <a:solidFill>
                  <a:schemeClr val="accent5"/>
                </a:solidFill>
                <a:effectLst/>
                <a:latin typeface="Arial" panose="020B0604020202020204" pitchFamily="34" charset="0"/>
              </a:rPr>
              <a:t>development and leadership </a:t>
            </a:r>
            <a:r>
              <a:rPr lang="en-GB" sz="2000" i="0" u="none" strike="noStrike">
                <a:effectLst/>
                <a:latin typeface="Arial" panose="020B0604020202020204" pitchFamily="34" charset="0"/>
              </a:rPr>
              <a:t>opportunities</a:t>
            </a:r>
            <a:r>
              <a:rPr lang="en-US" sz="2000" i="0">
                <a:effectLst/>
                <a:latin typeface="Arial" panose="020B0604020202020204" pitchFamily="34" charset="0"/>
              </a:rPr>
              <a:t>​</a:t>
            </a:r>
          </a:p>
          <a:p>
            <a:pPr algn="l" rtl="0" fontAlgn="base">
              <a:lnSpc>
                <a:spcPct val="150000"/>
              </a:lnSpc>
              <a:buFont typeface="Arial" panose="020B0604020202020204" pitchFamily="34" charset="0"/>
              <a:buChar char="•"/>
            </a:pPr>
            <a:r>
              <a:rPr lang="en-GB" sz="2000" b="0" i="0" u="none" strike="noStrike">
                <a:effectLst/>
                <a:latin typeface="Arial" panose="020B0604020202020204" pitchFamily="34" charset="0"/>
              </a:rPr>
              <a:t>Ways to champion </a:t>
            </a:r>
            <a:r>
              <a:rPr lang="en-GB" sz="2000" b="1" i="0" u="none" strike="noStrike">
                <a:solidFill>
                  <a:schemeClr val="accent5"/>
                </a:solidFill>
                <a:effectLst/>
                <a:latin typeface="Arial" panose="020B0604020202020204" pitchFamily="34" charset="0"/>
              </a:rPr>
              <a:t>learner voice, </a:t>
            </a:r>
            <a:r>
              <a:rPr lang="en-GB" sz="2000" i="0" u="none" strike="noStrike">
                <a:effectLst/>
                <a:latin typeface="Arial" panose="020B0604020202020204" pitchFamily="34" charset="0"/>
              </a:rPr>
              <a:t>leadership and confidence</a:t>
            </a:r>
            <a:r>
              <a:rPr lang="en-US" sz="2000" i="0">
                <a:effectLst/>
                <a:latin typeface="Arial" panose="020B0604020202020204" pitchFamily="34" charset="0"/>
              </a:rPr>
              <a:t>​</a:t>
            </a:r>
            <a:endParaRPr lang="en-US" sz="3200" i="0">
              <a:effectLst/>
              <a:latin typeface="Arial" panose="020B0604020202020204" pitchFamily="34" charset="0"/>
            </a:endParaRPr>
          </a:p>
          <a:p>
            <a:pPr algn="l" rtl="0" fontAlgn="base">
              <a:lnSpc>
                <a:spcPct val="150000"/>
              </a:lnSpc>
              <a:buFont typeface="Arial" panose="020B0604020202020204" pitchFamily="34" charset="0"/>
              <a:buChar char="•"/>
            </a:pPr>
            <a:r>
              <a:rPr lang="en-GB" sz="2000" b="0" i="0" u="none" strike="noStrike">
                <a:effectLst/>
                <a:latin typeface="Arial" panose="020B0604020202020204" pitchFamily="34" charset="0"/>
              </a:rPr>
              <a:t>Opportunities for </a:t>
            </a:r>
            <a:r>
              <a:rPr lang="en-GB" sz="2000" b="1" i="0" u="none" strike="noStrike">
                <a:solidFill>
                  <a:schemeClr val="accent5"/>
                </a:solidFill>
                <a:effectLst/>
                <a:latin typeface="Arial" panose="020B0604020202020204" pitchFamily="34" charset="0"/>
              </a:rPr>
              <a:t>collaboration</a:t>
            </a:r>
            <a:r>
              <a:rPr lang="en-GB" sz="2000" b="0" i="0" u="none" strike="noStrike">
                <a:effectLst/>
                <a:latin typeface="Arial" panose="020B0604020202020204" pitchFamily="34" charset="0"/>
              </a:rPr>
              <a:t> within and across schools</a:t>
            </a:r>
            <a:r>
              <a:rPr lang="en-US" sz="2000" b="0" i="0">
                <a:effectLst/>
                <a:latin typeface="Arial" panose="020B0604020202020204" pitchFamily="34" charset="0"/>
              </a:rPr>
              <a:t>​</a:t>
            </a:r>
            <a:endParaRPr lang="en-US" sz="3200" b="0" i="0">
              <a:effectLst/>
              <a:latin typeface="Arial" panose="020B0604020202020204" pitchFamily="34" charset="0"/>
            </a:endParaRPr>
          </a:p>
          <a:p>
            <a:pPr algn="l" rtl="0" fontAlgn="base">
              <a:lnSpc>
                <a:spcPct val="150000"/>
              </a:lnSpc>
              <a:buFont typeface="Arial" panose="020B0604020202020204" pitchFamily="34" charset="0"/>
              <a:buChar char="•"/>
            </a:pPr>
            <a:r>
              <a:rPr lang="en-GB" sz="2000" b="0" i="0" u="none" strike="noStrike">
                <a:effectLst/>
                <a:latin typeface="Arial" panose="020B0604020202020204" pitchFamily="34" charset="0"/>
              </a:rPr>
              <a:t>Pathways to engaging your </a:t>
            </a:r>
            <a:r>
              <a:rPr lang="en-GB" sz="2000" b="1" i="0" u="none" strike="noStrike">
                <a:solidFill>
                  <a:schemeClr val="accent5"/>
                </a:solidFill>
                <a:effectLst/>
                <a:latin typeface="Arial" panose="020B0604020202020204" pitchFamily="34" charset="0"/>
              </a:rPr>
              <a:t>families and wider community</a:t>
            </a:r>
            <a:r>
              <a:rPr lang="en-US" sz="2000" b="0" i="0">
                <a:effectLst/>
                <a:latin typeface="Arial" panose="020B0604020202020204" pitchFamily="34" charset="0"/>
              </a:rPr>
              <a:t>​</a:t>
            </a:r>
            <a:endParaRPr lang="en-US" sz="3200">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spTree>
    <p:extLst>
      <p:ext uri="{BB962C8B-B14F-4D97-AF65-F5344CB8AC3E}">
        <p14:creationId xmlns:p14="http://schemas.microsoft.com/office/powerpoint/2010/main" val="533586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400" b="1">
                <a:latin typeface="Arial" panose="020B0604020202020204" pitchFamily="34" charset="0"/>
                <a:cs typeface="Arial" panose="020B0604020202020204" pitchFamily="34" charset="0"/>
              </a:rPr>
              <a:t>The journey so far </a:t>
            </a:r>
          </a:p>
        </p:txBody>
      </p:sp>
      <p:sp>
        <p:nvSpPr>
          <p:cNvPr id="7" name="Content Placeholder 6"/>
          <p:cNvSpPr>
            <a:spLocks noGrp="1"/>
          </p:cNvSpPr>
          <p:nvPr>
            <p:ph sz="half" idx="1"/>
          </p:nvPr>
        </p:nvSpPr>
        <p:spPr>
          <a:xfrm>
            <a:off x="252029" y="1199725"/>
            <a:ext cx="8136904" cy="3948245"/>
          </a:xfrm>
        </p:spPr>
        <p:txBody>
          <a:bodyPr/>
          <a:lstStyle/>
          <a:p>
            <a:pPr algn="l" rtl="0" fontAlgn="base">
              <a:lnSpc>
                <a:spcPct val="150000"/>
              </a:lnSpc>
              <a:buFont typeface="Arial" panose="020B0604020202020204" pitchFamily="34" charset="0"/>
              <a:buChar char="•"/>
            </a:pPr>
            <a:r>
              <a:rPr lang="en-GB" sz="2020" b="1" i="0" u="none" strike="noStrike" dirty="0">
                <a:solidFill>
                  <a:srgbClr val="000000"/>
                </a:solidFill>
                <a:effectLst/>
                <a:latin typeface="Arial" panose="020B0604020202020204" pitchFamily="34" charset="0"/>
              </a:rPr>
              <a:t>2019</a:t>
            </a:r>
            <a:r>
              <a:rPr lang="en-GB" sz="2020" b="0" i="0" u="none" strike="noStrike" dirty="0">
                <a:solidFill>
                  <a:srgbClr val="000000"/>
                </a:solidFill>
                <a:effectLst/>
                <a:latin typeface="Arial" panose="020B0604020202020204" pitchFamily="34" charset="0"/>
              </a:rPr>
              <a:t>: Phase 1 pilot with 34 schools in FVWL</a:t>
            </a:r>
            <a:endParaRPr lang="en-US" sz="2020" b="0" i="0" dirty="0">
              <a:solidFill>
                <a:srgbClr val="000000"/>
              </a:solidFill>
              <a:effectLst/>
              <a:latin typeface="Arial" panose="020B0604020202020204" pitchFamily="34" charset="0"/>
            </a:endParaRPr>
          </a:p>
          <a:p>
            <a:pPr algn="l" rtl="0" fontAlgn="base">
              <a:lnSpc>
                <a:spcPct val="150000"/>
              </a:lnSpc>
              <a:buFont typeface="Arial" panose="020B0604020202020204" pitchFamily="34" charset="0"/>
              <a:buChar char="•"/>
            </a:pPr>
            <a:r>
              <a:rPr lang="en-GB" sz="2020" b="1" i="0" u="none" strike="noStrike" dirty="0">
                <a:solidFill>
                  <a:srgbClr val="000000"/>
                </a:solidFill>
                <a:effectLst/>
                <a:latin typeface="Arial" panose="020B0604020202020204" pitchFamily="34" charset="0"/>
              </a:rPr>
              <a:t>2020</a:t>
            </a:r>
            <a:r>
              <a:rPr lang="en-GB" sz="2020" b="0" i="0" u="none" strike="noStrike" dirty="0">
                <a:solidFill>
                  <a:srgbClr val="000000"/>
                </a:solidFill>
                <a:effectLst/>
                <a:latin typeface="Arial" panose="020B0604020202020204" pitchFamily="34" charset="0"/>
              </a:rPr>
              <a:t>: Phase 2 pilot in Stirling, Dundee, Perth + Kinross and Angus</a:t>
            </a:r>
            <a:r>
              <a:rPr lang="en-US" sz="2020" b="0" i="0" dirty="0">
                <a:solidFill>
                  <a:srgbClr val="000000"/>
                </a:solidFill>
                <a:effectLst/>
                <a:latin typeface="Arial" panose="020B0604020202020204" pitchFamily="34" charset="0"/>
              </a:rPr>
              <a:t>​</a:t>
            </a:r>
          </a:p>
          <a:p>
            <a:pPr algn="l" rtl="0" fontAlgn="base">
              <a:lnSpc>
                <a:spcPct val="150000"/>
              </a:lnSpc>
              <a:buFont typeface="Arial" panose="020B0604020202020204" pitchFamily="34" charset="0"/>
              <a:buChar char="•"/>
            </a:pPr>
            <a:r>
              <a:rPr lang="en-GB" sz="2020" b="1" i="0" u="none" strike="noStrike" dirty="0">
                <a:solidFill>
                  <a:srgbClr val="000000"/>
                </a:solidFill>
                <a:effectLst/>
                <a:latin typeface="Arial" panose="020B0604020202020204" pitchFamily="34" charset="0"/>
              </a:rPr>
              <a:t>2021</a:t>
            </a:r>
            <a:r>
              <a:rPr lang="en-GB" sz="2020" b="0" i="0" u="none" strike="noStrike" dirty="0">
                <a:solidFill>
                  <a:srgbClr val="000000"/>
                </a:solidFill>
                <a:effectLst/>
                <a:latin typeface="Arial" panose="020B0604020202020204" pitchFamily="34" charset="0"/>
              </a:rPr>
              <a:t>: Dedicated </a:t>
            </a:r>
            <a:r>
              <a:rPr lang="en-GB" sz="2020" b="0" i="0" u="sng" strike="noStrike" dirty="0">
                <a:solidFill>
                  <a:srgbClr val="0000FF"/>
                </a:solidFill>
                <a:effectLst/>
                <a:latin typeface="Arial" panose="020B0604020202020204" pitchFamily="34" charset="0"/>
                <a:hlinkClick r:id="rId4"/>
              </a:rPr>
              <a:t>www.readingschools.scot</a:t>
            </a:r>
            <a:r>
              <a:rPr lang="en-GB" sz="2020" b="0" i="0" u="none" strike="noStrike" dirty="0">
                <a:solidFill>
                  <a:srgbClr val="000000"/>
                </a:solidFill>
                <a:effectLst/>
                <a:latin typeface="Arial" panose="020B0604020202020204" pitchFamily="34" charset="0"/>
              </a:rPr>
              <a:t> website launches</a:t>
            </a:r>
            <a:r>
              <a:rPr lang="en-US" sz="2020" b="0" i="0" dirty="0">
                <a:solidFill>
                  <a:srgbClr val="000000"/>
                </a:solidFill>
                <a:effectLst/>
                <a:latin typeface="Arial" panose="020B0604020202020204" pitchFamily="34" charset="0"/>
              </a:rPr>
              <a:t>​</a:t>
            </a:r>
          </a:p>
          <a:p>
            <a:pPr algn="l" rtl="0" fontAlgn="base">
              <a:lnSpc>
                <a:spcPct val="150000"/>
              </a:lnSpc>
              <a:buFont typeface="Arial" panose="020B0604020202020204" pitchFamily="34" charset="0"/>
              <a:buChar char="•"/>
            </a:pPr>
            <a:r>
              <a:rPr lang="en-GB" sz="2020" b="1" i="0" u="none" strike="noStrike" dirty="0">
                <a:solidFill>
                  <a:srgbClr val="000000"/>
                </a:solidFill>
                <a:effectLst/>
                <a:latin typeface="Arial" panose="020B0604020202020204" pitchFamily="34" charset="0"/>
              </a:rPr>
              <a:t>2021-22</a:t>
            </a:r>
            <a:r>
              <a:rPr lang="en-GB" sz="2020" b="0" i="0" u="none" strike="noStrike" dirty="0">
                <a:solidFill>
                  <a:srgbClr val="000000"/>
                </a:solidFill>
                <a:effectLst/>
                <a:latin typeface="Arial" panose="020B0604020202020204" pitchFamily="34" charset="0"/>
              </a:rPr>
              <a:t>: Strategic roll-out</a:t>
            </a:r>
            <a:r>
              <a:rPr lang="en-US" sz="2020" b="0" i="0" dirty="0">
                <a:solidFill>
                  <a:srgbClr val="000000"/>
                </a:solidFill>
                <a:effectLst/>
                <a:latin typeface="Arial" panose="020B0604020202020204" pitchFamily="34" charset="0"/>
              </a:rPr>
              <a:t>​ in FVWL, </a:t>
            </a:r>
            <a:r>
              <a:rPr lang="en-US" sz="2020" b="0" i="0" dirty="0" err="1">
                <a:solidFill>
                  <a:srgbClr val="000000"/>
                </a:solidFill>
                <a:effectLst/>
                <a:latin typeface="Arial" panose="020B0604020202020204" pitchFamily="34" charset="0"/>
              </a:rPr>
              <a:t>Tayside</a:t>
            </a:r>
            <a:r>
              <a:rPr lang="en-US" sz="2020" b="0" i="0" dirty="0">
                <a:solidFill>
                  <a:srgbClr val="000000"/>
                </a:solidFill>
                <a:effectLst/>
                <a:latin typeface="Arial" panose="020B0604020202020204" pitchFamily="34" charset="0"/>
              </a:rPr>
              <a:t> and West Partnership</a:t>
            </a:r>
          </a:p>
          <a:p>
            <a:pPr algn="l" rtl="0" fontAlgn="base">
              <a:lnSpc>
                <a:spcPct val="150000"/>
              </a:lnSpc>
              <a:buFont typeface="Arial" panose="020B0604020202020204" pitchFamily="34" charset="0"/>
              <a:buChar char="•"/>
            </a:pPr>
            <a:r>
              <a:rPr lang="en-US" sz="2020" b="1" dirty="0">
                <a:solidFill>
                  <a:srgbClr val="000000"/>
                </a:solidFill>
                <a:latin typeface="Arial" panose="020B0604020202020204" pitchFamily="34" charset="0"/>
              </a:rPr>
              <a:t>2022-23: </a:t>
            </a:r>
            <a:r>
              <a:rPr lang="en-US" sz="2020" dirty="0">
                <a:solidFill>
                  <a:srgbClr val="000000"/>
                </a:solidFill>
                <a:latin typeface="Arial" panose="020B0604020202020204" pitchFamily="34" charset="0"/>
              </a:rPr>
              <a:t>National roll-out to all schools in Scotland </a:t>
            </a:r>
            <a:endParaRPr lang="en-US" sz="2020" b="0" i="0" dirty="0">
              <a:solidFill>
                <a:srgbClr val="000000"/>
              </a:solidFill>
              <a:effectLst/>
              <a:latin typeface="Arial" panose="020B0604020202020204" pitchFamily="34" charset="0"/>
            </a:endParaRPr>
          </a:p>
          <a:p>
            <a:pPr algn="l" rtl="0" fontAlgn="base">
              <a:lnSpc>
                <a:spcPct val="150000"/>
              </a:lnSpc>
              <a:buFont typeface="Arial" panose="020B0604020202020204" pitchFamily="34" charset="0"/>
              <a:buChar char="•"/>
            </a:pPr>
            <a:r>
              <a:rPr lang="en-GB" sz="2020" b="1" i="0" u="none" strike="noStrike" dirty="0">
                <a:solidFill>
                  <a:srgbClr val="000000"/>
                </a:solidFill>
                <a:effectLst/>
                <a:latin typeface="Arial" panose="020B0604020202020204" pitchFamily="34" charset="0"/>
              </a:rPr>
              <a:t>2023</a:t>
            </a:r>
            <a:r>
              <a:rPr lang="en-GB" sz="2020" b="0" i="0" u="none" strike="noStrike" dirty="0">
                <a:solidFill>
                  <a:srgbClr val="000000"/>
                </a:solidFill>
                <a:effectLst/>
                <a:latin typeface="Arial" panose="020B0604020202020204" pitchFamily="34" charset="0"/>
              </a:rPr>
              <a:t>: 370+ accreditations (and counting!), 507 schools working towards accreditation</a:t>
            </a:r>
            <a:endParaRPr lang="en-GB" sz="2020" b="0" i="0" dirty="0">
              <a:solidFill>
                <a:srgbClr val="000000"/>
              </a:solidFill>
              <a:effectLst/>
              <a:latin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44408" y="6093296"/>
            <a:ext cx="658416" cy="441014"/>
          </a:xfrm>
          <a:prstGeom prst="rect">
            <a:avLst/>
          </a:prstGeom>
        </p:spPr>
      </p:pic>
      <p:pic>
        <p:nvPicPr>
          <p:cNvPr id="2" name="Picture 6">
            <a:extLst>
              <a:ext uri="{FF2B5EF4-FFF2-40B4-BE49-F238E27FC236}">
                <a16:creationId xmlns:a16="http://schemas.microsoft.com/office/drawing/2014/main" id="{083032A0-36EA-FBBE-18B5-BBE54031DA29}"/>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2" t="10960" r="26578" b="-208"/>
          <a:stretch/>
        </p:blipFill>
        <p:spPr bwMode="auto">
          <a:xfrm>
            <a:off x="5020042" y="4725144"/>
            <a:ext cx="2868115" cy="20183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E6EBFB-1627-818B-CDBD-F510EF5DEA4D}"/>
              </a:ext>
            </a:extLst>
          </p:cNvPr>
          <p:cNvSpPr txBox="1"/>
          <p:nvPr/>
        </p:nvSpPr>
        <p:spPr>
          <a:xfrm>
            <a:off x="252029" y="4827600"/>
            <a:ext cx="5628539" cy="1661993"/>
          </a:xfrm>
          <a:prstGeom prst="rect">
            <a:avLst/>
          </a:prstGeom>
          <a:noFill/>
        </p:spPr>
        <p:txBody>
          <a:bodyPr wrap="square" rtlCol="0">
            <a:spAutoFit/>
          </a:bodyPr>
          <a:lstStyle/>
          <a:p>
            <a:pPr algn="l" rtl="0" fontAlgn="base"/>
            <a:r>
              <a:rPr lang="en-GB" b="0" i="1" u="none" strike="noStrike">
                <a:solidFill>
                  <a:schemeClr val="accent5"/>
                </a:solidFill>
                <a:effectLst/>
                <a:latin typeface="Arial" panose="020B0604020202020204" pitchFamily="34" charset="0"/>
              </a:rPr>
              <a:t>“Through engaging in the Reading Accreditation pilot, teachers and learners are supported to foster and develop that love of reading that we want for all our children, in a dynamic, structured and exciting way.”</a:t>
            </a:r>
            <a:r>
              <a:rPr lang="en-US" b="0" i="0">
                <a:solidFill>
                  <a:schemeClr val="accent5"/>
                </a:solidFill>
                <a:effectLst/>
                <a:latin typeface="Arial" panose="020B0604020202020204" pitchFamily="34" charset="0"/>
              </a:rPr>
              <a:t>​</a:t>
            </a:r>
            <a:endParaRPr lang="en-US" b="0" i="0">
              <a:solidFill>
                <a:schemeClr val="accent5"/>
              </a:solidFill>
              <a:effectLst/>
              <a:latin typeface="Segoe UI" panose="020B0502040204020203" pitchFamily="34" charset="0"/>
            </a:endParaRPr>
          </a:p>
          <a:p>
            <a:pPr algn="l" rtl="0" fontAlgn="base"/>
            <a:r>
              <a:rPr lang="en-GB" sz="1600" b="1" i="0" u="none" strike="noStrike">
                <a:effectLst/>
                <a:latin typeface="Arial" panose="020B0604020202020204" pitchFamily="34" charset="0"/>
              </a:rPr>
              <a:t>- M. Cochrane, West Lothian</a:t>
            </a:r>
            <a:endParaRPr lang="en-US" sz="1600" b="0" i="0">
              <a:effectLst/>
              <a:latin typeface="Segoe UI" panose="020B0502040204020203" pitchFamily="34" charset="0"/>
            </a:endParaRPr>
          </a:p>
          <a:p>
            <a:endParaRPr lang="en-GB" sz="1400"/>
          </a:p>
        </p:txBody>
      </p:sp>
    </p:spTree>
    <p:extLst>
      <p:ext uri="{BB962C8B-B14F-4D97-AF65-F5344CB8AC3E}">
        <p14:creationId xmlns:p14="http://schemas.microsoft.com/office/powerpoint/2010/main" val="47923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400" b="1">
                <a:latin typeface="Arial" panose="020B0604020202020204" pitchFamily="34" charset="0"/>
                <a:cs typeface="Arial" panose="020B0604020202020204" pitchFamily="34" charset="0"/>
              </a:rPr>
              <a:t>How it works</a:t>
            </a:r>
          </a:p>
        </p:txBody>
      </p:sp>
      <p:sp>
        <p:nvSpPr>
          <p:cNvPr id="7" name="Content Placeholder 6"/>
          <p:cNvSpPr>
            <a:spLocks noGrp="1"/>
          </p:cNvSpPr>
          <p:nvPr>
            <p:ph sz="half" idx="1"/>
          </p:nvPr>
        </p:nvSpPr>
        <p:spPr>
          <a:xfrm>
            <a:off x="85568" y="1124744"/>
            <a:ext cx="4388296" cy="4876800"/>
          </a:xfrm>
        </p:spPr>
        <p:txBody>
          <a:bodyPr/>
          <a:lstStyle/>
          <a:p>
            <a:r>
              <a:rPr lang="en-US" sz="1800" b="1">
                <a:solidFill>
                  <a:schemeClr val="accent3"/>
                </a:solidFill>
                <a:latin typeface="Arial" panose="020B0604020202020204" pitchFamily="34" charset="0"/>
                <a:cs typeface="Arial" panose="020B0604020202020204" pitchFamily="34" charset="0"/>
              </a:rPr>
              <a:t>Core: </a:t>
            </a:r>
            <a:r>
              <a:rPr lang="en-GB" sz="1800" b="0" i="0">
                <a:solidFill>
                  <a:srgbClr val="1F1F1F"/>
                </a:solidFill>
                <a:effectLst/>
                <a:latin typeface="Arial" panose="020B0604020202020204" pitchFamily="34" charset="0"/>
                <a:cs typeface="Arial" panose="020B0604020202020204" pitchFamily="34" charset="0"/>
              </a:rPr>
              <a:t>the foundational work key to building a reading culture in school, focused on sustainable reading routines and the school environment</a:t>
            </a:r>
          </a:p>
          <a:p>
            <a:endParaRPr lang="en-US" sz="1800">
              <a:latin typeface="Arial" panose="020B0604020202020204" pitchFamily="34" charset="0"/>
              <a:cs typeface="Arial" panose="020B0604020202020204" pitchFamily="34" charset="0"/>
            </a:endParaRPr>
          </a:p>
          <a:p>
            <a:r>
              <a:rPr lang="en-US" sz="1800" b="1">
                <a:solidFill>
                  <a:schemeClr val="accent5"/>
                </a:solidFill>
                <a:latin typeface="Arial" panose="020B0604020202020204" pitchFamily="34" charset="0"/>
                <a:cs typeface="Arial" panose="020B0604020202020204" pitchFamily="34" charset="0"/>
              </a:rPr>
              <a:t>Silver: </a:t>
            </a:r>
            <a:r>
              <a:rPr lang="en-US" sz="1800">
                <a:latin typeface="Arial" panose="020B0604020202020204" pitchFamily="34" charset="0"/>
                <a:cs typeface="Arial" panose="020B0604020202020204" pitchFamily="34" charset="0"/>
              </a:rPr>
              <a:t>additional opportunities for</a:t>
            </a:r>
            <a:r>
              <a:rPr lang="en-US" sz="1800" b="1">
                <a:solidFill>
                  <a:schemeClr val="accent5"/>
                </a:solidFill>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broadening learners’ experiences, e.g., engaging with authors, visiting libraries, and bringing in outside expertise </a:t>
            </a:r>
          </a:p>
          <a:p>
            <a:endParaRPr lang="en-US" sz="1800">
              <a:latin typeface="Arial" panose="020B0604020202020204" pitchFamily="34" charset="0"/>
              <a:cs typeface="Arial" panose="020B0604020202020204" pitchFamily="34" charset="0"/>
            </a:endParaRPr>
          </a:p>
          <a:p>
            <a:r>
              <a:rPr lang="en-US" sz="1800" b="1">
                <a:solidFill>
                  <a:schemeClr val="accent6"/>
                </a:solidFill>
                <a:latin typeface="Arial" panose="020B0604020202020204" pitchFamily="34" charset="0"/>
                <a:cs typeface="Arial" panose="020B0604020202020204" pitchFamily="34" charset="0"/>
              </a:rPr>
              <a:t>Gold: </a:t>
            </a:r>
            <a:r>
              <a:rPr lang="en-US" sz="1800">
                <a:latin typeface="Arial" panose="020B0604020202020204" pitchFamily="34" charset="0"/>
                <a:cs typeface="Arial" panose="020B0604020202020204" pitchFamily="34" charset="0"/>
              </a:rPr>
              <a:t>sharing your enthusiasm and expertise with your community through, for example, intergenerational book projects or local partnerships with other schools and businesses </a:t>
            </a:r>
            <a:endParaRPr lang="en-US" sz="1800" b="1">
              <a:latin typeface="Arial" panose="020B0604020202020204" pitchFamily="34" charset="0"/>
              <a:cs typeface="Arial" panose="020B0604020202020204" pitchFamily="34" charset="0"/>
            </a:endParaRPr>
          </a:p>
        </p:txBody>
      </p:sp>
      <p:pic>
        <p:nvPicPr>
          <p:cNvPr id="3" name="Content Placeholder 2" descr="Reading Schools wooden trophies, lined up in order of Core, Silver and Gold. ">
            <a:extLst>
              <a:ext uri="{FF2B5EF4-FFF2-40B4-BE49-F238E27FC236}">
                <a16:creationId xmlns:a16="http://schemas.microsoft.com/office/drawing/2014/main" id="{F9D5305A-05DD-B4CD-F0B3-AEBECA54F1C6}"/>
              </a:ext>
            </a:extLst>
          </p:cNvPr>
          <p:cNvPicPr>
            <a:picLocks noGrp="1" noChangeAspect="1"/>
          </p:cNvPicPr>
          <p:nvPr>
            <p:ph sz="half" idx="2"/>
          </p:nvPr>
        </p:nvPicPr>
        <p:blipFill>
          <a:blip r:embed="rId4"/>
          <a:stretch>
            <a:fillRect/>
          </a:stretch>
        </p:blipFill>
        <p:spPr>
          <a:xfrm>
            <a:off x="4648200" y="1648450"/>
            <a:ext cx="4172272" cy="3127912"/>
          </a:xfrm>
          <a:prstGeom prst="rect">
            <a:avLst/>
          </a:prstGeom>
          <a:ln>
            <a:noFill/>
          </a:ln>
          <a:effectLst>
            <a:outerShdw blurRad="292100" dist="139700" dir="2700000" algn="tl" rotWithShape="0">
              <a:srgbClr val="333333">
                <a:alpha val="65000"/>
              </a:srgbClr>
            </a:outerShdw>
          </a:effectLst>
        </p:spPr>
      </p:pic>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44408" y="6093296"/>
            <a:ext cx="658416" cy="441014"/>
          </a:xfrm>
          <a:prstGeom prst="rect">
            <a:avLst/>
          </a:prstGeom>
        </p:spPr>
      </p:pic>
      <p:pic>
        <p:nvPicPr>
          <p:cNvPr id="5" name="Content Placeholder 3">
            <a:extLst>
              <a:ext uri="{FF2B5EF4-FFF2-40B4-BE49-F238E27FC236}">
                <a16:creationId xmlns:a16="http://schemas.microsoft.com/office/drawing/2014/main" id="{45FE0CF0-250D-04C3-9B6A-017C45A9A34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89517">
            <a:off x="6727914" y="199701"/>
            <a:ext cx="2434051" cy="942674"/>
          </a:xfrm>
          <a:prstGeom prst="rect">
            <a:avLst/>
          </a:prstGeom>
        </p:spPr>
      </p:pic>
    </p:spTree>
    <p:extLst>
      <p:ext uri="{BB962C8B-B14F-4D97-AF65-F5344CB8AC3E}">
        <p14:creationId xmlns:p14="http://schemas.microsoft.com/office/powerpoint/2010/main" val="466192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p:txBody>
          <a:bodyPr anchor="t" anchorCtr="0"/>
          <a:lstStyle/>
          <a:p>
            <a:pPr algn="l"/>
            <a:r>
              <a:rPr lang="en-US" sz="4400" b="1">
                <a:latin typeface="Arial" panose="020B0604020202020204" pitchFamily="34" charset="0"/>
                <a:cs typeface="Arial" panose="020B0604020202020204" pitchFamily="34" charset="0"/>
              </a:rPr>
              <a:t>What it looks like</a:t>
            </a:r>
          </a:p>
        </p:txBody>
      </p:sp>
      <p:sp>
        <p:nvSpPr>
          <p:cNvPr id="7" name="Content Placeholder 6">
            <a:extLst>
              <a:ext uri="{FF2B5EF4-FFF2-40B4-BE49-F238E27FC236}">
                <a16:creationId xmlns:a16="http://schemas.microsoft.com/office/drawing/2014/main" id="{8127843A-F9CA-D4C3-B22A-282CD648A288}"/>
              </a:ext>
            </a:extLst>
          </p:cNvPr>
          <p:cNvSpPr>
            <a:spLocks noGrp="1"/>
          </p:cNvSpPr>
          <p:nvPr>
            <p:ph sz="half" idx="1"/>
          </p:nvPr>
        </p:nvSpPr>
        <p:spPr>
          <a:xfrm>
            <a:off x="381000" y="1417638"/>
            <a:ext cx="4038600" cy="2332856"/>
          </a:xfrm>
        </p:spPr>
        <p:txBody>
          <a:bodyPr/>
          <a:lstStyle/>
          <a:p>
            <a:r>
              <a:rPr lang="en-US" sz="3200" dirty="0">
                <a:latin typeface="Arial" panose="020B0604020202020204" pitchFamily="34" charset="0"/>
                <a:cs typeface="Arial" panose="020B0604020202020204" pitchFamily="34" charset="0"/>
              </a:rPr>
              <a:t>Website</a:t>
            </a:r>
          </a:p>
          <a:p>
            <a:r>
              <a:rPr lang="en-US" sz="3200" dirty="0">
                <a:latin typeface="Arial" panose="020B0604020202020204" pitchFamily="34" charset="0"/>
                <a:cs typeface="Arial" panose="020B0604020202020204" pitchFamily="34" charset="0"/>
              </a:rPr>
              <a:t>Dashboard</a:t>
            </a:r>
          </a:p>
          <a:p>
            <a:r>
              <a:rPr lang="en-US" sz="3200" dirty="0"/>
              <a:t>Framework</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Action Plan </a:t>
            </a:r>
          </a:p>
          <a:p>
            <a:r>
              <a:rPr lang="en-US" sz="3200" dirty="0">
                <a:latin typeface="Arial" panose="020B0604020202020204" pitchFamily="34" charset="0"/>
                <a:cs typeface="Arial" panose="020B0604020202020204" pitchFamily="34" charset="0"/>
              </a:rPr>
              <a:t>Evidence Plan</a:t>
            </a:r>
          </a:p>
          <a:p>
            <a:pPr lvl="1"/>
            <a:r>
              <a:rPr lang="en-US" sz="2000" dirty="0">
                <a:latin typeface="Arial" panose="020B0604020202020204" pitchFamily="34" charset="0"/>
                <a:cs typeface="Arial" panose="020B0604020202020204" pitchFamily="34" charset="0"/>
              </a:rPr>
              <a:t>Comment</a:t>
            </a:r>
          </a:p>
          <a:p>
            <a:pPr lvl="1"/>
            <a:r>
              <a:rPr lang="en-US" sz="2000" dirty="0">
                <a:latin typeface="Arial" panose="020B0604020202020204" pitchFamily="34" charset="0"/>
                <a:cs typeface="Arial" panose="020B0604020202020204" pitchFamily="34" charset="0"/>
              </a:rPr>
              <a:t>Photos </a:t>
            </a:r>
          </a:p>
          <a:p>
            <a:pPr lvl="1"/>
            <a:r>
              <a:rPr lang="en-US" sz="2000" dirty="0">
                <a:latin typeface="Arial" panose="020B0604020202020204" pitchFamily="34" charset="0"/>
                <a:cs typeface="Arial" panose="020B0604020202020204" pitchFamily="34" charset="0"/>
              </a:rPr>
              <a:t>Quotes</a:t>
            </a:r>
          </a:p>
          <a:p>
            <a:r>
              <a:rPr lang="en-US" sz="3200" dirty="0">
                <a:latin typeface="Arial" panose="020B0604020202020204" pitchFamily="34" charset="0"/>
                <a:cs typeface="Arial" panose="020B0604020202020204" pitchFamily="34" charset="0"/>
              </a:rPr>
              <a:t>Accreditation</a:t>
            </a:r>
          </a:p>
        </p:txBody>
      </p:sp>
      <p:pic>
        <p:nvPicPr>
          <p:cNvPr id="3" name="Content Placeholder 2" descr="A link to a webinar resource on &quot;getting started with our website and resources&quot;.">
            <a:hlinkClick r:id="rId4"/>
            <a:extLst>
              <a:ext uri="{FF2B5EF4-FFF2-40B4-BE49-F238E27FC236}">
                <a16:creationId xmlns:a16="http://schemas.microsoft.com/office/drawing/2014/main" id="{DA7F9C48-A450-F9B9-8B1D-0D4DEB7D9956}"/>
              </a:ext>
            </a:extLst>
          </p:cNvPr>
          <p:cNvPicPr>
            <a:picLocks noGrp="1" noChangeAspect="1"/>
          </p:cNvPicPr>
          <p:nvPr>
            <p:ph sz="half" idx="2"/>
          </p:nvPr>
        </p:nvPicPr>
        <p:blipFill>
          <a:blip r:embed="rId5"/>
          <a:stretch>
            <a:fillRect/>
          </a:stretch>
        </p:blipFill>
        <p:spPr>
          <a:xfrm>
            <a:off x="4752197" y="1196752"/>
            <a:ext cx="3804007"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descr="A screenshot of the Reading Schools Dashboard &quot;New application&quot;.">
            <a:hlinkClick r:id="rId6"/>
            <a:extLst>
              <a:ext uri="{FF2B5EF4-FFF2-40B4-BE49-F238E27FC236}">
                <a16:creationId xmlns:a16="http://schemas.microsoft.com/office/drawing/2014/main" id="{D8805EA3-A56E-F4D8-812D-6FB5F70C873A}"/>
              </a:ext>
            </a:extLst>
          </p:cNvPr>
          <p:cNvPicPr>
            <a:picLocks noGrp="1" noChangeAspect="1"/>
          </p:cNvPicPr>
          <p:nvPr>
            <p:ph sz="quarter" idx="11"/>
          </p:nvPr>
        </p:nvPicPr>
        <p:blipFill>
          <a:blip r:embed="rId7"/>
          <a:stretch>
            <a:fillRect/>
          </a:stretch>
        </p:blipFill>
        <p:spPr>
          <a:xfrm>
            <a:off x="4166453" y="3212976"/>
            <a:ext cx="3191635" cy="3079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244408" y="6093296"/>
            <a:ext cx="658416" cy="441014"/>
          </a:xfrm>
          <a:prstGeom prst="rect">
            <a:avLst/>
          </a:prstGeom>
        </p:spPr>
      </p:pic>
    </p:spTree>
    <p:extLst>
      <p:ext uri="{BB962C8B-B14F-4D97-AF65-F5344CB8AC3E}">
        <p14:creationId xmlns:p14="http://schemas.microsoft.com/office/powerpoint/2010/main" val="184439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78F5D5F-AA8B-2374-34AC-41B0B39FA202}"/>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605"/>
          <a:stretch/>
        </p:blipFill>
        <p:spPr bwMode="auto">
          <a:xfrm>
            <a:off x="7531141" y="226149"/>
            <a:ext cx="1426534" cy="1143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p:txBody>
          <a:bodyPr anchor="t" anchorCtr="0"/>
          <a:lstStyle/>
          <a:p>
            <a:pPr algn="l"/>
            <a:r>
              <a:rPr lang="en-US" b="1">
                <a:latin typeface="Arial" panose="020B0604020202020204" pitchFamily="34" charset="0"/>
                <a:cs typeface="Arial" panose="020B0604020202020204" pitchFamily="34" charset="0"/>
              </a:rPr>
              <a:t>The framework</a:t>
            </a:r>
            <a:endParaRPr lang="en-US" sz="4400" b="1">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6FA17309-2AD9-CE65-3070-1468ABAADFC0}"/>
              </a:ext>
            </a:extLst>
          </p:cNvPr>
          <p:cNvSpPr>
            <a:spLocks noGrp="1"/>
          </p:cNvSpPr>
          <p:nvPr>
            <p:ph sz="half" idx="2"/>
          </p:nvPr>
        </p:nvSpPr>
        <p:spPr>
          <a:xfrm>
            <a:off x="343854" y="1159230"/>
            <a:ext cx="4200442" cy="3951288"/>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a:ln>
                  <a:noFill/>
                </a:ln>
                <a:solidFill>
                  <a:schemeClr val="accent5"/>
                </a:solidFill>
                <a:effectLst/>
                <a:uLnTx/>
                <a:uFillTx/>
                <a:latin typeface="Arial" pitchFamily="34" charset="0"/>
                <a:ea typeface="+mn-ea"/>
                <a:cs typeface="Arial" pitchFamily="34" charset="0"/>
              </a:rPr>
              <a:t>1.2 Leadership of Learning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a:ln>
                  <a:noFill/>
                </a:ln>
                <a:solidFill>
                  <a:schemeClr val="accent5"/>
                </a:solidFill>
                <a:effectLst/>
                <a:uLnTx/>
                <a:uFillTx/>
                <a:latin typeface="Arial" pitchFamily="34" charset="0"/>
                <a:ea typeface="+mn-ea"/>
                <a:cs typeface="Arial" pitchFamily="34" charset="0"/>
              </a:rPr>
              <a:t>1.3 Leadership of Change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a:ln>
                  <a:noFill/>
                </a:ln>
                <a:solidFill>
                  <a:schemeClr val="accent5"/>
                </a:solidFill>
                <a:effectLst/>
                <a:uLnTx/>
                <a:uFillTx/>
                <a:latin typeface="Arial" pitchFamily="34" charset="0"/>
                <a:ea typeface="+mn-ea"/>
                <a:cs typeface="Arial" pitchFamily="34" charset="0"/>
              </a:rPr>
              <a:t>1.5 Management of resources 	to promote equity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a:ln>
                  <a:noFill/>
                </a:ln>
                <a:solidFill>
                  <a:schemeClr val="accent5"/>
                </a:solidFill>
                <a:effectLst/>
                <a:uLnTx/>
                <a:uFillTx/>
                <a:latin typeface="Arial" pitchFamily="34" charset="0"/>
                <a:ea typeface="+mn-ea"/>
                <a:cs typeface="Arial" pitchFamily="34" charset="0"/>
              </a:rPr>
              <a:t>2.2 Curriculum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a:ln>
                  <a:noFill/>
                </a:ln>
                <a:solidFill>
                  <a:schemeClr val="accent5"/>
                </a:solidFill>
                <a:effectLst/>
                <a:uLnTx/>
                <a:uFillTx/>
                <a:latin typeface="Arial" pitchFamily="34" charset="0"/>
                <a:ea typeface="+mn-ea"/>
                <a:cs typeface="Arial" pitchFamily="34" charset="0"/>
              </a:rPr>
              <a:t>2.3 Learning, Teaching and 	Assessment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a:ln>
                  <a:noFill/>
                </a:ln>
                <a:solidFill>
                  <a:schemeClr val="accent5"/>
                </a:solidFill>
                <a:effectLst/>
                <a:uLnTx/>
                <a:uFillTx/>
                <a:latin typeface="Arial" pitchFamily="34" charset="0"/>
                <a:ea typeface="+mn-ea"/>
                <a:cs typeface="Arial" pitchFamily="34" charset="0"/>
              </a:rPr>
              <a:t>2.5 Family Learning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a:ln>
                  <a:noFill/>
                </a:ln>
                <a:solidFill>
                  <a:schemeClr val="accent5"/>
                </a:solidFill>
                <a:effectLst/>
                <a:uLnTx/>
                <a:uFillTx/>
                <a:latin typeface="Arial" pitchFamily="34" charset="0"/>
                <a:ea typeface="+mn-ea"/>
                <a:cs typeface="Arial" pitchFamily="34" charset="0"/>
              </a:rPr>
              <a:t>2.7 Partnerships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a:ln>
                  <a:noFill/>
                </a:ln>
                <a:solidFill>
                  <a:schemeClr val="accent5"/>
                </a:solidFill>
                <a:effectLst/>
                <a:uLnTx/>
                <a:uFillTx/>
                <a:latin typeface="Arial" pitchFamily="34" charset="0"/>
                <a:ea typeface="+mn-ea"/>
                <a:cs typeface="Arial" pitchFamily="34" charset="0"/>
              </a:rPr>
              <a:t>3.2 Raising Attainment and 	Achievement</a:t>
            </a:r>
          </a:p>
        </p:txBody>
      </p:sp>
      <p:sp>
        <p:nvSpPr>
          <p:cNvPr id="3" name="Content Placeholder 2">
            <a:extLst>
              <a:ext uri="{FF2B5EF4-FFF2-40B4-BE49-F238E27FC236}">
                <a16:creationId xmlns:a16="http://schemas.microsoft.com/office/drawing/2014/main" id="{7518BFC9-BFD8-03A9-C10C-684A82957BA0}"/>
              </a:ext>
            </a:extLst>
          </p:cNvPr>
          <p:cNvSpPr>
            <a:spLocks noGrp="1"/>
          </p:cNvSpPr>
          <p:nvPr>
            <p:ph sz="quarter" idx="10"/>
          </p:nvPr>
        </p:nvSpPr>
        <p:spPr>
          <a:xfrm>
            <a:off x="4632113" y="846138"/>
            <a:ext cx="4132865" cy="3951288"/>
          </a:xfrm>
        </p:spPr>
        <p:txBody>
          <a:bodyPr/>
          <a:lstStyle/>
          <a:p>
            <a:pPr fontAlgn="base">
              <a:spcBef>
                <a:spcPct val="0"/>
              </a:spcBef>
              <a:spcAft>
                <a:spcPct val="0"/>
              </a:spcAf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Reader role modelling </a:t>
            </a:r>
          </a:p>
          <a:p>
            <a:pPr fontAlgn="base">
              <a:spcBef>
                <a:spcPct val="0"/>
              </a:spcBef>
              <a:spcAft>
                <a:spcPct val="0"/>
              </a:spcAf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Staff development</a:t>
            </a:r>
          </a:p>
          <a:p>
            <a:pPr fontAlgn="base">
              <a:spcBef>
                <a:spcPct val="0"/>
              </a:spcBef>
              <a:spcAft>
                <a:spcPct val="0"/>
              </a:spcAf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School environment</a:t>
            </a:r>
          </a:p>
          <a:p>
            <a:pPr fontAlgn="base">
              <a:spcBef>
                <a:spcPct val="0"/>
              </a:spcBef>
              <a:spcAft>
                <a:spcPct val="0"/>
              </a:spcAf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Access to high quality books</a:t>
            </a:r>
          </a:p>
          <a:p>
            <a:pPr fontAlgn="base">
              <a:spcBef>
                <a:spcPct val="0"/>
              </a:spcBef>
              <a:spcAft>
                <a:spcPct val="0"/>
              </a:spcAf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Interdisciplinary book projects</a:t>
            </a:r>
          </a:p>
          <a:p>
            <a:pPr fontAlgn="base">
              <a:spcBef>
                <a:spcPct val="0"/>
              </a:spcBef>
              <a:spcAft>
                <a:spcPct val="0"/>
              </a:spcAf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Creating social networks</a:t>
            </a:r>
          </a:p>
          <a:p>
            <a:pPr fontAlgn="base">
              <a:spcBef>
                <a:spcPct val="0"/>
              </a:spcBef>
              <a:spcAft>
                <a:spcPct val="0"/>
              </a:spcAf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Engaging with authors</a:t>
            </a:r>
          </a:p>
          <a:p>
            <a:pPr fontAlgn="base">
              <a:spcBef>
                <a:spcPct val="0"/>
              </a:spcBef>
              <a:spcAft>
                <a:spcPct val="0"/>
              </a:spcAft>
              <a:defRPr/>
            </a:pPr>
            <a:r>
              <a:rPr lang="en-US" sz="2000" b="1"/>
              <a:t>Responding to reading</a:t>
            </a:r>
            <a:endParaRPr kumimoji="0" lang="en-US" sz="2000" b="1" i="0" u="none" strike="noStrike" kern="1200" cap="none" spc="0" normalizeH="0" baseline="0" noProof="0">
              <a:ln>
                <a:noFill/>
              </a:ln>
              <a:effectLst/>
              <a:uLnTx/>
              <a:uFillTx/>
              <a:latin typeface="Arial" pitchFamily="34" charset="0"/>
              <a:ea typeface="+mn-ea"/>
              <a:cs typeface="Arial" pitchFamily="34" charset="0"/>
            </a:endParaRPr>
          </a:p>
          <a:p>
            <a:pPr fontAlgn="base">
              <a:spcBef>
                <a:spcPct val="0"/>
              </a:spcBef>
              <a:spcAft>
                <a:spcPct val="0"/>
              </a:spcAf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Raising the profile of reading with families</a:t>
            </a:r>
          </a:p>
          <a:p>
            <a:pPr fontAlgn="base">
              <a:spcBef>
                <a:spcPct val="0"/>
              </a:spcBef>
              <a:spcAft>
                <a:spcPct val="0"/>
              </a:spcAft>
              <a:defRPr/>
            </a:pPr>
            <a:r>
              <a:rPr kumimoji="0" lang="en-GB" sz="2000" b="1" i="0" u="none" strike="noStrike" kern="1200" cap="none" spc="0" normalizeH="0" baseline="0" noProof="0">
                <a:ln>
                  <a:noFill/>
                </a:ln>
                <a:effectLst/>
                <a:uLnTx/>
                <a:uFillTx/>
                <a:latin typeface="Arial" pitchFamily="34" charset="0"/>
                <a:ea typeface="+mn-ea"/>
                <a:cs typeface="Arial" pitchFamily="34" charset="0"/>
              </a:rPr>
              <a:t>Rewarding progress and recognising personal achievements</a:t>
            </a:r>
          </a:p>
        </p:txBody>
      </p:sp>
      <p:sp>
        <p:nvSpPr>
          <p:cNvPr id="5" name="Text Placeholder 4">
            <a:extLst>
              <a:ext uri="{FF2B5EF4-FFF2-40B4-BE49-F238E27FC236}">
                <a16:creationId xmlns:a16="http://schemas.microsoft.com/office/drawing/2014/main" id="{41262504-7610-8E20-B00C-2F613F4E85EA}"/>
              </a:ext>
            </a:extLst>
          </p:cNvPr>
          <p:cNvSpPr>
            <a:spLocks noGrp="1"/>
          </p:cNvSpPr>
          <p:nvPr>
            <p:ph type="body" sz="quarter" idx="12"/>
          </p:nvPr>
        </p:nvSpPr>
        <p:spPr>
          <a:xfrm>
            <a:off x="0" y="5291114"/>
            <a:ext cx="7483009" cy="598487"/>
          </a:xfrm>
        </p:spPr>
        <p:txBody>
          <a:bodyPr/>
          <a:lstStyle/>
          <a:p>
            <a:pPr marL="457200" lvl="1" indent="0" fontAlgn="base">
              <a:spcBef>
                <a:spcPct val="0"/>
              </a:spcBef>
              <a:spcAft>
                <a:spcPct val="0"/>
              </a:spcAft>
              <a:buNone/>
              <a:defRPr/>
            </a:pPr>
            <a:r>
              <a:rPr kumimoji="0" lang="en-GB" sz="1800" b="1" i="1" u="none" strike="noStrike" kern="1200" cap="none" spc="0" normalizeH="0" baseline="0" noProof="0">
                <a:ln>
                  <a:noFill/>
                </a:ln>
                <a:effectLst/>
                <a:uLnTx/>
                <a:uFillTx/>
                <a:latin typeface="Arial"/>
                <a:cs typeface="Arial"/>
              </a:rPr>
              <a:t>“</a:t>
            </a:r>
            <a:r>
              <a:rPr kumimoji="0" lang="en-GB" sz="1800" b="0" i="1" u="none" strike="noStrike" kern="1200" cap="none" spc="0" normalizeH="0" baseline="0" noProof="0">
                <a:ln>
                  <a:noFill/>
                </a:ln>
                <a:effectLst/>
                <a:uLnTx/>
                <a:uFillTx/>
                <a:latin typeface="Arial"/>
                <a:cs typeface="Arial"/>
              </a:rPr>
              <a:t>The framework is robust and relevant –</a:t>
            </a:r>
            <a:r>
              <a:rPr lang="en-GB" sz="1800" i="1">
                <a:latin typeface="Arial"/>
                <a:cs typeface="Arial"/>
              </a:rPr>
              <a:t> </a:t>
            </a:r>
            <a:r>
              <a:rPr kumimoji="0" lang="en-GB" sz="1800" b="0" i="1" u="none" strike="noStrike" kern="1200" cap="none" spc="0" normalizeH="0" baseline="0" noProof="0">
                <a:ln>
                  <a:noFill/>
                </a:ln>
                <a:effectLst/>
                <a:uLnTx/>
                <a:uFillTx/>
                <a:latin typeface="Arial"/>
                <a:cs typeface="Arial"/>
              </a:rPr>
              <a:t>flexible enough to encompass a whole array of different approaches within individual schools and authorities”</a:t>
            </a:r>
          </a:p>
          <a:p>
            <a:pPr marL="457200" marR="0" lvl="1" indent="0"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effectLst/>
                <a:uLnTx/>
                <a:uFillTx/>
                <a:latin typeface="Arial"/>
                <a:cs typeface="Arial"/>
              </a:rPr>
              <a:t>– Dr Janet Adam, FVWL RIC</a:t>
            </a:r>
          </a:p>
          <a:p>
            <a:endParaRPr lang="en-GB"/>
          </a:p>
        </p:txBody>
      </p:sp>
      <p:sp>
        <p:nvSpPr>
          <p:cNvPr id="10" name="TextBox 9">
            <a:extLst>
              <a:ext uri="{C183D7F6-B498-43B3-948B-1728B52AA6E4}">
                <adec:decorative xmlns:adec="http://schemas.microsoft.com/office/drawing/2017/decorative" val="1"/>
              </a:ext>
            </a:extLst>
          </p:cNvPr>
          <p:cNvSpPr txBox="1"/>
          <p:nvPr/>
        </p:nvSpPr>
        <p:spPr>
          <a:xfrm>
            <a:off x="457200" y="639581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44408" y="6093296"/>
            <a:ext cx="658416" cy="441014"/>
          </a:xfrm>
          <a:prstGeom prst="rect">
            <a:avLst/>
          </a:prstGeom>
        </p:spPr>
      </p:pic>
    </p:spTree>
    <p:extLst>
      <p:ext uri="{BB962C8B-B14F-4D97-AF65-F5344CB8AC3E}">
        <p14:creationId xmlns:p14="http://schemas.microsoft.com/office/powerpoint/2010/main" val="101894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p:txBody>
          <a:bodyPr anchor="t" anchorCtr="0"/>
          <a:lstStyle/>
          <a:p>
            <a:pPr algn="l"/>
            <a:r>
              <a:rPr lang="en-US" sz="4400" b="1">
                <a:latin typeface="Arial" panose="020B0604020202020204" pitchFamily="34" charset="0"/>
                <a:cs typeface="Arial" panose="020B0604020202020204" pitchFamily="34" charset="0"/>
              </a:rPr>
              <a:t>The framework: how it works</a:t>
            </a:r>
          </a:p>
        </p:txBody>
      </p:sp>
      <p:pic>
        <p:nvPicPr>
          <p:cNvPr id="5" name="Content Placeholder 4" descr="A screenshot of our framework (available to download as a fully accessible document), showing key area 1.2.5 &quot;staff knowledge of contemporary children's literature&quot;.">
            <a:extLst>
              <a:ext uri="{FF2B5EF4-FFF2-40B4-BE49-F238E27FC236}">
                <a16:creationId xmlns:a16="http://schemas.microsoft.com/office/drawing/2014/main" id="{628E3F90-1175-6FB0-5004-7AF4C38B6585}"/>
              </a:ext>
            </a:extLst>
          </p:cNvPr>
          <p:cNvPicPr>
            <a:picLocks noGrp="1" noChangeAspect="1"/>
          </p:cNvPicPr>
          <p:nvPr>
            <p:ph sz="half" idx="1"/>
          </p:nvPr>
        </p:nvPicPr>
        <p:blipFill>
          <a:blip r:embed="rId4"/>
          <a:srcRect/>
          <a:stretch/>
        </p:blipFill>
        <p:spPr>
          <a:xfrm>
            <a:off x="539553" y="952829"/>
            <a:ext cx="7272808" cy="4564686"/>
          </a:xfrm>
        </p:spPr>
      </p:pic>
      <p:pic>
        <p:nvPicPr>
          <p:cNvPr id="3" name="Content Placeholder 2" descr="A tweet from a school about the success of their new teacher book club, where they share recommendations for the children's books they are reading. ">
            <a:extLst>
              <a:ext uri="{FF2B5EF4-FFF2-40B4-BE49-F238E27FC236}">
                <a16:creationId xmlns:a16="http://schemas.microsoft.com/office/drawing/2014/main" id="{E0D97324-1D2D-03B4-48C9-C724C390F9BF}"/>
              </a:ext>
            </a:extLst>
          </p:cNvPr>
          <p:cNvPicPr>
            <a:picLocks noGrp="1" noChangeAspect="1"/>
          </p:cNvPicPr>
          <p:nvPr>
            <p:ph sz="quarter" idx="10"/>
          </p:nvPr>
        </p:nvPicPr>
        <p:blipFill rotWithShape="1">
          <a:blip r:embed="rId5"/>
          <a:srcRect t="12701"/>
          <a:stretch/>
        </p:blipFill>
        <p:spPr>
          <a:xfrm rot="20179782">
            <a:off x="485038" y="3774942"/>
            <a:ext cx="2322148" cy="2065861"/>
          </a:xfrm>
          <a:prstGeom prst="rect">
            <a:avLst/>
          </a:prstGeom>
          <a:ln>
            <a:noFill/>
          </a:ln>
          <a:effectLst>
            <a:outerShdw blurRad="292100" dist="139700" dir="2700000" algn="tl" rotWithShape="0">
              <a:srgbClr val="333333">
                <a:alpha val="65000"/>
              </a:srgbClr>
            </a:outerShdw>
          </a:effectLst>
        </p:spPr>
      </p:pic>
      <p:sp>
        <p:nvSpPr>
          <p:cNvPr id="14" name="Content Placeholder 13">
            <a:extLst>
              <a:ext uri="{FF2B5EF4-FFF2-40B4-BE49-F238E27FC236}">
                <a16:creationId xmlns:a16="http://schemas.microsoft.com/office/drawing/2014/main" id="{CFCC3699-2505-584E-07C2-9F7E03255916}"/>
              </a:ext>
            </a:extLst>
          </p:cNvPr>
          <p:cNvSpPr>
            <a:spLocks noGrp="1"/>
          </p:cNvSpPr>
          <p:nvPr>
            <p:ph sz="quarter" idx="11"/>
          </p:nvPr>
        </p:nvSpPr>
        <p:spPr>
          <a:xfrm>
            <a:off x="2595387" y="5612229"/>
            <a:ext cx="5250976" cy="1119941"/>
          </a:xfrm>
        </p:spPr>
        <p:txBody>
          <a:bodyPr/>
          <a:lstStyle/>
          <a:p>
            <a:pPr marL="0" indent="0">
              <a:buNone/>
            </a:pPr>
            <a:r>
              <a:rPr lang="en-GB" sz="1800" b="1" i="1" u="none" strike="noStrike">
                <a:solidFill>
                  <a:schemeClr val="accent5"/>
                </a:solidFill>
                <a:effectLst/>
                <a:latin typeface="Arial" panose="020B0604020202020204" pitchFamily="34" charset="0"/>
              </a:rPr>
              <a:t>‘Teacher knowledge of children's literature is the cornerstone of effective reading for pleasure practice in school’ </a:t>
            </a:r>
          </a:p>
          <a:p>
            <a:pPr marL="0" indent="0">
              <a:buNone/>
            </a:pPr>
            <a:r>
              <a:rPr lang="en-GB" sz="1600" b="1" i="0" u="none" strike="noStrike">
                <a:solidFill>
                  <a:srgbClr val="000000"/>
                </a:solidFill>
                <a:effectLst/>
                <a:latin typeface="Arial" panose="020B0604020202020204" pitchFamily="34" charset="0"/>
              </a:rPr>
              <a:t>– Professor Teresa </a:t>
            </a:r>
            <a:r>
              <a:rPr lang="en-GB" sz="1600" b="1" i="0" u="none" strike="noStrike" err="1">
                <a:solidFill>
                  <a:srgbClr val="000000"/>
                </a:solidFill>
                <a:effectLst/>
                <a:latin typeface="Arial" panose="020B0604020202020204" pitchFamily="34" charset="0"/>
              </a:rPr>
              <a:t>Cremin</a:t>
            </a:r>
            <a:r>
              <a:rPr lang="en-GB" sz="1600" b="1" i="0" u="none" strike="noStrike">
                <a:solidFill>
                  <a:srgbClr val="000000"/>
                </a:solidFill>
                <a:effectLst/>
                <a:latin typeface="Arial" panose="020B0604020202020204" pitchFamily="34" charset="0"/>
              </a:rPr>
              <a:t>, OU</a:t>
            </a:r>
            <a:endParaRPr lang="en-GB" sz="2000"/>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244408" y="6093296"/>
            <a:ext cx="658416" cy="441014"/>
          </a:xfrm>
          <a:prstGeom prst="rect">
            <a:avLst/>
          </a:prstGeom>
        </p:spPr>
      </p:pic>
    </p:spTree>
    <p:extLst>
      <p:ext uri="{BB962C8B-B14F-4D97-AF65-F5344CB8AC3E}">
        <p14:creationId xmlns:p14="http://schemas.microsoft.com/office/powerpoint/2010/main" val="2610508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137116" y="213368"/>
            <a:ext cx="8229600" cy="1143000"/>
          </a:xfrm>
        </p:spPr>
        <p:txBody>
          <a:bodyPr anchor="t" anchorCtr="0"/>
          <a:lstStyle/>
          <a:p>
            <a:pPr algn="l"/>
            <a:r>
              <a:rPr lang="en-US" sz="4400" b="1">
                <a:latin typeface="Arial" panose="020B0604020202020204" pitchFamily="34" charset="0"/>
                <a:cs typeface="Arial" panose="020B0604020202020204" pitchFamily="34" charset="0"/>
              </a:rPr>
              <a:t>Opportunities</a:t>
            </a:r>
          </a:p>
        </p:txBody>
      </p:sp>
      <p:sp>
        <p:nvSpPr>
          <p:cNvPr id="7" name="Content Placeholder 6">
            <a:extLst>
              <a:ext uri="{FF2B5EF4-FFF2-40B4-BE49-F238E27FC236}">
                <a16:creationId xmlns:a16="http://schemas.microsoft.com/office/drawing/2014/main" id="{8127843A-F9CA-D4C3-B22A-282CD648A288}"/>
              </a:ext>
            </a:extLst>
          </p:cNvPr>
          <p:cNvSpPr>
            <a:spLocks noGrp="1"/>
          </p:cNvSpPr>
          <p:nvPr>
            <p:ph sz="half" idx="1"/>
          </p:nvPr>
        </p:nvSpPr>
        <p:spPr>
          <a:xfrm>
            <a:off x="176791" y="1214510"/>
            <a:ext cx="3353972" cy="1535712"/>
          </a:xfrm>
        </p:spPr>
        <p:txBody>
          <a:bodyPr vert="horz" lIns="91440" tIns="45720" rIns="91440" bIns="45720" anchor="t"/>
          <a:lstStyle/>
          <a:p>
            <a:r>
              <a:rPr lang="en-GB" sz="2000"/>
              <a:t>Links with local schools</a:t>
            </a:r>
          </a:p>
          <a:p>
            <a:r>
              <a:rPr lang="en-GB" sz="2000"/>
              <a:t>Community events</a:t>
            </a:r>
          </a:p>
          <a:p>
            <a:r>
              <a:rPr lang="en-GB" sz="2000"/>
              <a:t>Author tours</a:t>
            </a:r>
          </a:p>
          <a:p>
            <a:r>
              <a:rPr lang="en-GB" sz="2000" err="1">
                <a:latin typeface="Arial"/>
                <a:cs typeface="Arial"/>
              </a:rPr>
              <a:t>Prizegivings</a:t>
            </a:r>
            <a:endParaRPr lang="en-GB" sz="2000" err="1"/>
          </a:p>
          <a:p>
            <a:r>
              <a:rPr lang="en-GB" sz="2000"/>
              <a:t>And more..!</a:t>
            </a:r>
          </a:p>
        </p:txBody>
      </p:sp>
      <p:pic>
        <p:nvPicPr>
          <p:cNvPr id="3" name="Content Placeholder 2" descr="&quot;Join the #ReadingSchools community&quot; graphic">
            <a:extLst>
              <a:ext uri="{FF2B5EF4-FFF2-40B4-BE49-F238E27FC236}">
                <a16:creationId xmlns:a16="http://schemas.microsoft.com/office/drawing/2014/main" id="{3E582B5D-C847-47EB-D93D-DCD4B066BCE3}"/>
              </a:ext>
            </a:extLst>
          </p:cNvPr>
          <p:cNvPicPr>
            <a:picLocks noGrp="1" noChangeAspect="1"/>
          </p:cNvPicPr>
          <p:nvPr>
            <p:ph sz="quarter" idx="10"/>
          </p:nvPr>
        </p:nvPicPr>
        <p:blipFill>
          <a:blip r:embed="rId4"/>
          <a:stretch>
            <a:fillRect/>
          </a:stretch>
        </p:blipFill>
        <p:spPr>
          <a:xfrm>
            <a:off x="4427984" y="-13220"/>
            <a:ext cx="4723311" cy="2365385"/>
          </a:xfrm>
        </p:spPr>
      </p:pic>
      <p:pic>
        <p:nvPicPr>
          <p:cNvPr id="6" name="Content Placeholder 4">
            <a:extLst>
              <a:ext uri="{FF2B5EF4-FFF2-40B4-BE49-F238E27FC236}">
                <a16:creationId xmlns:a16="http://schemas.microsoft.com/office/drawing/2014/main" id="{E3CE0C33-D6C3-4FED-A6EB-3F9DA06E26C2}"/>
              </a:ext>
              <a:ext uri="{C183D7F6-B498-43B3-948B-1728B52AA6E4}">
                <adec:decorative xmlns:adec="http://schemas.microsoft.com/office/drawing/2017/decorative" val="1"/>
              </a:ext>
            </a:extLst>
          </p:cNvPr>
          <p:cNvPicPr>
            <a:picLocks noGrp="1" noChangeAspect="1"/>
          </p:cNvPicPr>
          <p:nvPr>
            <p:ph sz="half" idx="2"/>
          </p:nvPr>
        </p:nvPicPr>
        <p:blipFill>
          <a:blip r:embed="rId5"/>
          <a:stretch>
            <a:fillRect/>
          </a:stretch>
        </p:blipFill>
        <p:spPr>
          <a:xfrm>
            <a:off x="5364088" y="2059721"/>
            <a:ext cx="3720770" cy="2817108"/>
          </a:xfrm>
        </p:spPr>
      </p:pic>
      <p:pic>
        <p:nvPicPr>
          <p:cNvPr id="17" name="Content Placeholder 16">
            <a:extLst>
              <a:ext uri="{FF2B5EF4-FFF2-40B4-BE49-F238E27FC236}">
                <a16:creationId xmlns:a16="http://schemas.microsoft.com/office/drawing/2014/main" id="{1F50C36C-027F-A16A-F1DD-D4D339B0120F}"/>
              </a:ext>
              <a:ext uri="{C183D7F6-B498-43B3-948B-1728B52AA6E4}">
                <adec:decorative xmlns:adec="http://schemas.microsoft.com/office/drawing/2017/decorative" val="1"/>
              </a:ext>
            </a:extLst>
          </p:cNvPr>
          <p:cNvPicPr>
            <a:picLocks noGrp="1" noChangeAspect="1"/>
          </p:cNvPicPr>
          <p:nvPr>
            <p:ph sz="quarter" idx="13"/>
          </p:nvPr>
        </p:nvPicPr>
        <p:blipFill>
          <a:blip r:embed="rId6"/>
          <a:srcRect/>
          <a:stretch/>
        </p:blipFill>
        <p:spPr>
          <a:xfrm>
            <a:off x="3438832" y="5038260"/>
            <a:ext cx="4223596" cy="1343068"/>
          </a:xfrm>
        </p:spPr>
      </p:pic>
      <p:pic>
        <p:nvPicPr>
          <p:cNvPr id="1026" name="Picture 2">
            <a:extLst>
              <a:ext uri="{FF2B5EF4-FFF2-40B4-BE49-F238E27FC236}">
                <a16:creationId xmlns:a16="http://schemas.microsoft.com/office/drawing/2014/main" id="{CF9ADD19-8F82-2A82-2A2F-E0E7F36F2F1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8832" y="1916832"/>
            <a:ext cx="1836905" cy="2959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27FB505D-9CC9-ADDD-0033-19F75F854D2F}"/>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8"/>
          <a:srcRect l="17950" t="9435" r="3420"/>
          <a:stretch/>
        </p:blipFill>
        <p:spPr>
          <a:xfrm>
            <a:off x="153007" y="3407923"/>
            <a:ext cx="3096344" cy="2377973"/>
          </a:xfrm>
          <a:prstGeom prst="rect">
            <a:avLst/>
          </a:prstGeom>
          <a:ln>
            <a:noFill/>
          </a:ln>
          <a:effectLst>
            <a:outerShdw blurRad="292100" dist="139700" dir="2700000" algn="tl" rotWithShape="0">
              <a:srgbClr val="333333">
                <a:alpha val="65000"/>
              </a:srgbClr>
            </a:outerShdw>
          </a:effectLst>
        </p:spPr>
      </p:pic>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244408" y="6093296"/>
            <a:ext cx="658416" cy="441014"/>
          </a:xfrm>
          <a:prstGeom prst="rect">
            <a:avLst/>
          </a:prstGeom>
        </p:spPr>
      </p:pic>
    </p:spTree>
    <p:extLst>
      <p:ext uri="{BB962C8B-B14F-4D97-AF65-F5344CB8AC3E}">
        <p14:creationId xmlns:p14="http://schemas.microsoft.com/office/powerpoint/2010/main" val="3694730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7865" y="1844824"/>
            <a:ext cx="7772400" cy="1470025"/>
          </a:xfrm>
        </p:spPr>
        <p:txBody>
          <a:bodyPr/>
          <a:lstStyle/>
          <a:p>
            <a:r>
              <a:rPr lang="en-US" b="1">
                <a:solidFill>
                  <a:schemeClr val="bg2"/>
                </a:solidFill>
                <a:latin typeface="Arial" panose="020B0604020202020204" pitchFamily="34" charset="0"/>
                <a:cs typeface="Arial" panose="020B0604020202020204" pitchFamily="34" charset="0"/>
              </a:rPr>
              <a:t>Interview Section</a:t>
            </a:r>
          </a:p>
        </p:txBody>
      </p:sp>
      <p:sp>
        <p:nvSpPr>
          <p:cNvPr id="3" name="Subtitle 2"/>
          <p:cNvSpPr>
            <a:spLocks noGrp="1"/>
          </p:cNvSpPr>
          <p:nvPr>
            <p:ph type="subTitle" idx="1"/>
          </p:nvPr>
        </p:nvSpPr>
        <p:spPr>
          <a:xfrm>
            <a:off x="1336720" y="2802267"/>
            <a:ext cx="6400800" cy="1752600"/>
          </a:xfrm>
        </p:spPr>
        <p:txBody>
          <a:bodyPr>
            <a:noAutofit/>
          </a:bodyPr>
          <a:lstStyle/>
          <a:p>
            <a:r>
              <a:rPr lang="en-US" sz="2800">
                <a:solidFill>
                  <a:schemeClr val="bg2"/>
                </a:solidFill>
                <a:latin typeface="Arial" panose="020B0604020202020204" pitchFamily="34" charset="0"/>
                <a:cs typeface="Arial" panose="020B0604020202020204" pitchFamily="34" charset="0"/>
              </a:rPr>
              <a:t>Special Guest</a:t>
            </a:r>
          </a:p>
          <a:p>
            <a:r>
              <a:rPr lang="en-US" sz="2800">
                <a:solidFill>
                  <a:schemeClr val="bg2"/>
                </a:solidFill>
                <a:latin typeface="Arial" panose="020B0604020202020204" pitchFamily="34" charset="0"/>
                <a:cs typeface="Arial" panose="020B0604020202020204" pitchFamily="34" charset="0"/>
              </a:rPr>
              <a:t>Trudi Palmer</a:t>
            </a:r>
          </a:p>
          <a:p>
            <a:r>
              <a:rPr lang="en-US" sz="2800" err="1">
                <a:solidFill>
                  <a:schemeClr val="bg2"/>
                </a:solidFill>
                <a:latin typeface="Arial" panose="020B0604020202020204" pitchFamily="34" charset="0"/>
                <a:cs typeface="Arial" panose="020B0604020202020204" pitchFamily="34" charset="0"/>
              </a:rPr>
              <a:t>Priorsford</a:t>
            </a:r>
            <a:r>
              <a:rPr lang="en-US" sz="2800">
                <a:solidFill>
                  <a:schemeClr val="bg2"/>
                </a:solidFill>
                <a:latin typeface="Arial" panose="020B0604020202020204" pitchFamily="34" charset="0"/>
                <a:cs typeface="Arial" panose="020B0604020202020204" pitchFamily="34" charset="0"/>
              </a:rPr>
              <a:t> Primary School</a:t>
            </a:r>
          </a:p>
        </p:txBody>
      </p:sp>
      <p:pic>
        <p:nvPicPr>
          <p:cNvPr id="9" name="Picture Placeholder 8">
            <a:extLst>
              <a:ext uri="{FF2B5EF4-FFF2-40B4-BE49-F238E27FC236}">
                <a16:creationId xmlns:a16="http://schemas.microsoft.com/office/drawing/2014/main" id="{15DA3FF5-378B-8910-F2BB-67BE5A85F115}"/>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4"/>
          <a:srcRect l="-1035" t="-17664" r="-1375" b="-6657"/>
          <a:stretch/>
        </p:blipFill>
        <p:spPr>
          <a:xfrm>
            <a:off x="2963613" y="4554867"/>
            <a:ext cx="3216773" cy="1431319"/>
          </a:xfrm>
        </p:spPr>
      </p:pic>
      <p:sp>
        <p:nvSpPr>
          <p:cNvPr id="5" name="TextBox 4">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scottishbooktrust.com</a:t>
            </a:r>
          </a:p>
        </p:txBody>
      </p:sp>
    </p:spTree>
    <p:extLst>
      <p:ext uri="{BB962C8B-B14F-4D97-AF65-F5344CB8AC3E}">
        <p14:creationId xmlns:p14="http://schemas.microsoft.com/office/powerpoint/2010/main" val="896648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400" b="1">
                <a:latin typeface="Arial" panose="020B0604020202020204" pitchFamily="34" charset="0"/>
                <a:cs typeface="Arial" panose="020B0604020202020204" pitchFamily="34" charset="0"/>
              </a:rPr>
              <a:t>Impact of participation </a:t>
            </a:r>
          </a:p>
        </p:txBody>
      </p:sp>
      <p:sp>
        <p:nvSpPr>
          <p:cNvPr id="7" name="Content Placeholder 6"/>
          <p:cNvSpPr>
            <a:spLocks noGrp="1"/>
          </p:cNvSpPr>
          <p:nvPr>
            <p:ph sz="half" idx="1"/>
          </p:nvPr>
        </p:nvSpPr>
        <p:spPr>
          <a:xfrm>
            <a:off x="248278" y="1340768"/>
            <a:ext cx="4263008" cy="3733801"/>
          </a:xfrm>
        </p:spPr>
        <p:txBody>
          <a:bodyPr/>
          <a:lstStyle/>
          <a:p>
            <a:pPr marL="0" indent="0">
              <a:buNone/>
            </a:pPr>
            <a:r>
              <a:rPr lang="en-GB" sz="1800" b="1">
                <a:effectLst/>
                <a:latin typeface="Arial" panose="020B0604020202020204" pitchFamily="34" charset="0"/>
                <a:cs typeface="Arial" panose="020B0604020202020204" pitchFamily="34" charset="0"/>
              </a:rPr>
              <a:t>On staff: </a:t>
            </a:r>
            <a:endParaRPr lang="en-GB" sz="1800" i="1">
              <a:latin typeface="Arial" panose="020B0604020202020204" pitchFamily="34" charset="0"/>
              <a:cs typeface="Arial" panose="020B0604020202020204" pitchFamily="34" charset="0"/>
            </a:endParaRPr>
          </a:p>
          <a:p>
            <a:pPr marL="0" indent="0">
              <a:buNone/>
            </a:pPr>
            <a:r>
              <a:rPr lang="en-GB" sz="1800" b="0">
                <a:solidFill>
                  <a:schemeClr val="tx1">
                    <a:lumMod val="95000"/>
                    <a:lumOff val="5000"/>
                  </a:schemeClr>
                </a:solidFill>
                <a:effectLst/>
                <a:latin typeface="Arial" panose="020B0604020202020204" pitchFamily="34" charset="0"/>
                <a:cs typeface="Arial" panose="020B0604020202020204" pitchFamily="34" charset="0"/>
              </a:rPr>
              <a:t>'</a:t>
            </a:r>
            <a:r>
              <a:rPr lang="en-GB" sz="1800">
                <a:solidFill>
                  <a:schemeClr val="tx1">
                    <a:lumMod val="95000"/>
                    <a:lumOff val="5000"/>
                  </a:schemeClr>
                </a:solidFill>
                <a:effectLst/>
                <a:latin typeface="Arial" panose="020B0604020202020204" pitchFamily="34" charset="0"/>
                <a:ea typeface="Calibri" panose="020F0502020204030204" pitchFamily="34" charset="0"/>
              </a:rPr>
              <a:t>From making it the heart of our reading culture in each classroom, to encouraging and </a:t>
            </a:r>
            <a:r>
              <a:rPr lang="en-GB" sz="1800" b="1">
                <a:solidFill>
                  <a:schemeClr val="accent5"/>
                </a:solidFill>
                <a:effectLst/>
                <a:latin typeface="Arial" panose="020B0604020202020204" pitchFamily="34" charset="0"/>
                <a:ea typeface="Calibri" panose="020F0502020204030204" pitchFamily="34" charset="0"/>
              </a:rPr>
              <a:t>sharing a love of reading with the community</a:t>
            </a:r>
            <a:r>
              <a:rPr lang="en-GB" sz="1800">
                <a:solidFill>
                  <a:schemeClr val="tx1">
                    <a:lumMod val="95000"/>
                    <a:lumOff val="5000"/>
                  </a:schemeClr>
                </a:solidFill>
                <a:effectLst/>
                <a:latin typeface="Arial" panose="020B0604020202020204" pitchFamily="34" charset="0"/>
                <a:ea typeface="Calibri" panose="020F0502020204030204" pitchFamily="34" charset="0"/>
              </a:rPr>
              <a:t>, our work has underpinned our drive to make [our school] a Reading School. From working with individuals to whole stages across more than one school, w</a:t>
            </a:r>
            <a:r>
              <a:rPr lang="en-GB" sz="1800" b="0">
                <a:solidFill>
                  <a:schemeClr val="tx1">
                    <a:lumMod val="95000"/>
                    <a:lumOff val="5000"/>
                  </a:schemeClr>
                </a:solidFill>
                <a:effectLst/>
                <a:latin typeface="Arial" panose="020B0604020202020204" pitchFamily="34" charset="0"/>
                <a:cs typeface="Arial" panose="020B0604020202020204" pitchFamily="34" charset="0"/>
              </a:rPr>
              <a:t>e have all benefitted from being part of the programme. We have seen </a:t>
            </a:r>
            <a:r>
              <a:rPr lang="en-GB" sz="1800" b="1">
                <a:solidFill>
                  <a:schemeClr val="accent5"/>
                </a:solidFill>
                <a:effectLst/>
                <a:latin typeface="Arial" panose="020B0604020202020204" pitchFamily="34" charset="0"/>
                <a:cs typeface="Arial" panose="020B0604020202020204" pitchFamily="34" charset="0"/>
              </a:rPr>
              <a:t>improvements in attainment, attitudes and participation </a:t>
            </a:r>
            <a:r>
              <a:rPr lang="en-GB" sz="1800" b="0">
                <a:solidFill>
                  <a:schemeClr val="tx1">
                    <a:lumMod val="95000"/>
                    <a:lumOff val="5000"/>
                  </a:schemeClr>
                </a:solidFill>
                <a:effectLst/>
                <a:latin typeface="Arial" panose="020B0604020202020204" pitchFamily="34" charset="0"/>
                <a:cs typeface="Arial" panose="020B0604020202020204" pitchFamily="34" charset="0"/>
              </a:rPr>
              <a:t>which have meant not only has the work been successful, but </a:t>
            </a:r>
            <a:r>
              <a:rPr lang="en-GB" sz="1800" b="1">
                <a:solidFill>
                  <a:schemeClr val="accent5"/>
                </a:solidFill>
                <a:effectLst/>
                <a:latin typeface="Arial" panose="020B0604020202020204" pitchFamily="34" charset="0"/>
                <a:cs typeface="Arial" panose="020B0604020202020204" pitchFamily="34" charset="0"/>
              </a:rPr>
              <a:t>sustainable</a:t>
            </a:r>
            <a:r>
              <a:rPr lang="en-GB" sz="1800" b="0">
                <a:solidFill>
                  <a:schemeClr val="tx1">
                    <a:lumMod val="95000"/>
                    <a:lumOff val="5000"/>
                  </a:schemeClr>
                </a:solidFill>
                <a:effectLst/>
                <a:latin typeface="Arial" panose="020B0604020202020204" pitchFamily="34" charset="0"/>
                <a:cs typeface="Arial" panose="020B0604020202020204" pitchFamily="34" charset="0"/>
              </a:rPr>
              <a:t> too.’ </a:t>
            </a:r>
          </a:p>
          <a:p>
            <a:pPr marL="0" indent="0">
              <a:buNone/>
            </a:pPr>
            <a:r>
              <a:rPr lang="en-GB" sz="1800">
                <a:latin typeface="Arial" panose="020B0604020202020204" pitchFamily="34" charset="0"/>
                <a:cs typeface="Arial" panose="020B0604020202020204" pitchFamily="34" charset="0"/>
              </a:rPr>
              <a:t>	</a:t>
            </a:r>
            <a:r>
              <a:rPr lang="en-GB" sz="1800" b="1">
                <a:effectLst/>
                <a:latin typeface="Arial" panose="020B0604020202020204" pitchFamily="34" charset="0"/>
                <a:cs typeface="Arial" panose="020B0604020202020204" pitchFamily="34" charset="0"/>
              </a:rPr>
              <a:t>- Head Teacher, Primary School</a:t>
            </a:r>
          </a:p>
        </p:txBody>
      </p:sp>
      <p:sp>
        <p:nvSpPr>
          <p:cNvPr id="8" name="Content Placeholder 7"/>
          <p:cNvSpPr>
            <a:spLocks noGrp="1"/>
          </p:cNvSpPr>
          <p:nvPr>
            <p:ph sz="half" idx="2"/>
          </p:nvPr>
        </p:nvSpPr>
        <p:spPr>
          <a:xfrm>
            <a:off x="4860032" y="1340768"/>
            <a:ext cx="4154086" cy="2808312"/>
          </a:xfrm>
        </p:spPr>
        <p:txBody>
          <a:bodyPr/>
          <a:lstStyle/>
          <a:p>
            <a:pPr marL="0" indent="0">
              <a:buNone/>
            </a:pPr>
            <a:r>
              <a:rPr lang="en-GB" sz="1800" b="1">
                <a:effectLst/>
                <a:latin typeface="Arial" panose="020B0604020202020204" pitchFamily="34" charset="0"/>
                <a:cs typeface="Arial" panose="020B0604020202020204" pitchFamily="34" charset="0"/>
              </a:rPr>
              <a:t>On learners:</a:t>
            </a:r>
            <a:endParaRPr lang="en-GB" sz="1800" i="1">
              <a:solidFill>
                <a:srgbClr val="283C46"/>
              </a:solidFill>
              <a:latin typeface="Arial" panose="020B0604020202020204" pitchFamily="34" charset="0"/>
              <a:cs typeface="Arial" panose="020B0604020202020204" pitchFamily="34" charset="0"/>
            </a:endParaRPr>
          </a:p>
          <a:p>
            <a:pPr marL="0" indent="0">
              <a:buNone/>
            </a:pPr>
            <a:r>
              <a:rPr lang="en-GB" sz="1800" b="0">
                <a:solidFill>
                  <a:schemeClr val="tx1">
                    <a:lumMod val="95000"/>
                    <a:lumOff val="5000"/>
                  </a:schemeClr>
                </a:solidFill>
                <a:effectLst/>
                <a:latin typeface="Arial" panose="020B0604020202020204" pitchFamily="34" charset="0"/>
                <a:cs typeface="Arial" panose="020B0604020202020204" pitchFamily="34" charset="0"/>
              </a:rPr>
              <a:t>'I have </a:t>
            </a:r>
            <a:r>
              <a:rPr lang="en-GB" sz="1800" b="1">
                <a:solidFill>
                  <a:schemeClr val="accent5"/>
                </a:solidFill>
                <a:effectLst/>
                <a:latin typeface="Arial" panose="020B0604020202020204" pitchFamily="34" charset="0"/>
                <a:cs typeface="Arial" panose="020B0604020202020204" pitchFamily="34" charset="0"/>
              </a:rPr>
              <a:t>gained so much confidence and become so proud </a:t>
            </a:r>
            <a:r>
              <a:rPr lang="en-GB" sz="1800" b="0">
                <a:solidFill>
                  <a:schemeClr val="tx1">
                    <a:lumMod val="95000"/>
                    <a:lumOff val="5000"/>
                  </a:schemeClr>
                </a:solidFill>
                <a:effectLst/>
                <a:latin typeface="Arial" panose="020B0604020202020204" pitchFamily="34" charset="0"/>
                <a:cs typeface="Arial" panose="020B0604020202020204" pitchFamily="34" charset="0"/>
              </a:rPr>
              <a:t>of the fact that I enjoy reading [. . .] I also </a:t>
            </a:r>
            <a:r>
              <a:rPr lang="en-GB" sz="1800" b="1">
                <a:solidFill>
                  <a:schemeClr val="accent5"/>
                </a:solidFill>
                <a:effectLst/>
                <a:latin typeface="Arial" panose="020B0604020202020204" pitchFamily="34" charset="0"/>
                <a:cs typeface="Arial" panose="020B0604020202020204" pitchFamily="34" charset="0"/>
              </a:rPr>
              <a:t>thoroughly enjoyed </a:t>
            </a:r>
            <a:r>
              <a:rPr lang="en-GB" sz="1800" b="0">
                <a:solidFill>
                  <a:schemeClr val="tx1">
                    <a:lumMod val="95000"/>
                    <a:lumOff val="5000"/>
                  </a:schemeClr>
                </a:solidFill>
                <a:effectLst/>
                <a:latin typeface="Arial" panose="020B0604020202020204" pitchFamily="34" charset="0"/>
                <a:cs typeface="Arial" panose="020B0604020202020204" pitchFamily="34" charset="0"/>
              </a:rPr>
              <a:t>the aspect of interacting with younger pupils, and </a:t>
            </a:r>
            <a:r>
              <a:rPr lang="en-GB" sz="1800" b="1">
                <a:solidFill>
                  <a:schemeClr val="accent5"/>
                </a:solidFill>
                <a:effectLst/>
                <a:latin typeface="Arial" panose="020B0604020202020204" pitchFamily="34" charset="0"/>
                <a:cs typeface="Arial" panose="020B0604020202020204" pitchFamily="34" charset="0"/>
              </a:rPr>
              <a:t>it felt empowering </a:t>
            </a:r>
            <a:r>
              <a:rPr lang="en-GB" sz="1800" b="0">
                <a:solidFill>
                  <a:schemeClr val="tx1">
                    <a:lumMod val="95000"/>
                    <a:lumOff val="5000"/>
                  </a:schemeClr>
                </a:solidFill>
                <a:effectLst/>
                <a:latin typeface="Arial" panose="020B0604020202020204" pitchFamily="34" charset="0"/>
                <a:cs typeface="Arial" panose="020B0604020202020204" pitchFamily="34" charset="0"/>
              </a:rPr>
              <a:t>to leave them with inspiration on what to read but also who to be when they are S6s themselves.’ </a:t>
            </a:r>
          </a:p>
          <a:p>
            <a:pPr marL="0" indent="0">
              <a:buNone/>
            </a:pPr>
            <a:r>
              <a:rPr lang="en-GB" sz="1800">
                <a:solidFill>
                  <a:srgbClr val="283C46"/>
                </a:solidFill>
                <a:latin typeface="Arial" panose="020B0604020202020204" pitchFamily="34" charset="0"/>
                <a:cs typeface="Arial" panose="020B0604020202020204" pitchFamily="34" charset="0"/>
              </a:rPr>
              <a:t>	</a:t>
            </a:r>
            <a:r>
              <a:rPr lang="en-GB" sz="1800" b="1" i="0">
                <a:effectLst/>
                <a:latin typeface="Arial" panose="020B0604020202020204" pitchFamily="34" charset="0"/>
                <a:cs typeface="Arial" panose="020B0604020202020204" pitchFamily="34" charset="0"/>
              </a:rPr>
              <a:t>- S6 Reading Leader, Secondary 	School</a:t>
            </a:r>
          </a:p>
          <a:p>
            <a:endParaRPr lang="en-US" sz="1800">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pic>
        <p:nvPicPr>
          <p:cNvPr id="2" name="Content Placeholder 10">
            <a:extLst>
              <a:ext uri="{FF2B5EF4-FFF2-40B4-BE49-F238E27FC236}">
                <a16:creationId xmlns:a16="http://schemas.microsoft.com/office/drawing/2014/main" id="{4E414A02-1DDC-A4F6-0141-76FEC28386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3768" y="5167252"/>
            <a:ext cx="3041044" cy="1368152"/>
          </a:xfrm>
          <a:prstGeom prst="rect">
            <a:avLst/>
          </a:prstGeom>
        </p:spPr>
      </p:pic>
    </p:spTree>
    <p:extLst>
      <p:ext uri="{BB962C8B-B14F-4D97-AF65-F5344CB8AC3E}">
        <p14:creationId xmlns:p14="http://schemas.microsoft.com/office/powerpoint/2010/main" val="313958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400" b="1">
                <a:latin typeface="Arial" panose="020B0604020202020204" pitchFamily="34" charset="0"/>
                <a:cs typeface="Arial" panose="020B0604020202020204" pitchFamily="34" charset="0"/>
              </a:rPr>
              <a:t>A clear map for improvement</a:t>
            </a:r>
          </a:p>
        </p:txBody>
      </p:sp>
      <p:sp>
        <p:nvSpPr>
          <p:cNvPr id="7" name="Content Placeholder 6"/>
          <p:cNvSpPr>
            <a:spLocks noGrp="1"/>
          </p:cNvSpPr>
          <p:nvPr>
            <p:ph sz="half" idx="1"/>
          </p:nvPr>
        </p:nvSpPr>
        <p:spPr>
          <a:xfrm>
            <a:off x="469293" y="1417638"/>
            <a:ext cx="8229600" cy="3472409"/>
          </a:xfrm>
        </p:spPr>
        <p:txBody>
          <a:bodyPr/>
          <a:lstStyle/>
          <a:p>
            <a:pPr marL="0" indent="0" algn="l" rtl="0" fontAlgn="base">
              <a:buNone/>
            </a:pPr>
            <a:r>
              <a:rPr lang="en-GB" b="0" u="none" strike="noStrike" dirty="0">
                <a:solidFill>
                  <a:srgbClr val="000000"/>
                </a:solidFill>
                <a:effectLst/>
                <a:latin typeface="Arial" panose="020B0604020202020204" pitchFamily="34" charset="0"/>
              </a:rPr>
              <a:t>“We were </a:t>
            </a:r>
            <a:r>
              <a:rPr lang="en-GB" b="1" u="none" strike="noStrike" dirty="0">
                <a:solidFill>
                  <a:srgbClr val="000000"/>
                </a:solidFill>
                <a:effectLst/>
                <a:latin typeface="Arial" panose="020B0604020202020204" pitchFamily="34" charset="0"/>
              </a:rPr>
              <a:t>recently inspected by HMIE </a:t>
            </a:r>
            <a:r>
              <a:rPr lang="en-GB" b="0" u="none" strike="noStrike" dirty="0">
                <a:solidFill>
                  <a:srgbClr val="000000"/>
                </a:solidFill>
                <a:effectLst/>
                <a:latin typeface="Arial" panose="020B0604020202020204" pitchFamily="34" charset="0"/>
              </a:rPr>
              <a:t>and they spent quite a significant amount of time talking to us about the Reading Schools programme and how </a:t>
            </a:r>
            <a:r>
              <a:rPr lang="en-GB" b="1" u="none" strike="noStrike" dirty="0">
                <a:solidFill>
                  <a:srgbClr val="000000"/>
                </a:solidFill>
                <a:effectLst/>
                <a:latin typeface="Arial" panose="020B0604020202020204" pitchFamily="34" charset="0"/>
              </a:rPr>
              <a:t>our young people, staff and community were benefitting </a:t>
            </a:r>
            <a:r>
              <a:rPr lang="en-GB" b="0" u="none" strike="noStrike" dirty="0">
                <a:solidFill>
                  <a:srgbClr val="000000"/>
                </a:solidFill>
                <a:effectLst/>
                <a:latin typeface="Arial" panose="020B0604020202020204" pitchFamily="34" charset="0"/>
              </a:rPr>
              <a:t>from it; they absolutely </a:t>
            </a:r>
            <a:r>
              <a:rPr lang="en-GB" b="1" u="none" strike="noStrike" dirty="0">
                <a:solidFill>
                  <a:srgbClr val="000000"/>
                </a:solidFill>
                <a:effectLst/>
                <a:latin typeface="Arial" panose="020B0604020202020204" pitchFamily="34" charset="0"/>
              </a:rPr>
              <a:t>loved the fact that the school was devoting so much time and energy to this project</a:t>
            </a:r>
            <a:r>
              <a:rPr lang="en-GB" b="0" u="none" strike="noStrike" dirty="0">
                <a:solidFill>
                  <a:srgbClr val="000000"/>
                </a:solidFill>
                <a:effectLst/>
                <a:latin typeface="Arial" panose="020B0604020202020204" pitchFamily="34" charset="0"/>
              </a:rPr>
              <a:t> and was reaping the benefits.”</a:t>
            </a:r>
            <a:r>
              <a:rPr lang="en-US" b="0" dirty="0">
                <a:solidFill>
                  <a:srgbClr val="000000"/>
                </a:solidFill>
                <a:effectLst/>
                <a:latin typeface="Arial" panose="020B0604020202020204" pitchFamily="34" charset="0"/>
              </a:rPr>
              <a:t>​</a:t>
            </a:r>
            <a:endParaRPr lang="en-US" sz="4000" b="0" dirty="0">
              <a:solidFill>
                <a:srgbClr val="000000"/>
              </a:solidFill>
              <a:effectLst/>
              <a:latin typeface="Segoe UI" panose="020B0502040204020203" pitchFamily="34" charset="0"/>
            </a:endParaRPr>
          </a:p>
          <a:p>
            <a:pPr marL="0" indent="0" algn="l" rtl="0" fontAlgn="base">
              <a:buNone/>
            </a:pPr>
            <a:r>
              <a:rPr lang="en-US" b="1" u="none" strike="noStrike" dirty="0">
                <a:solidFill>
                  <a:srgbClr val="000000"/>
                </a:solidFill>
                <a:effectLst/>
                <a:latin typeface="Arial" panose="020B0604020202020204" pitchFamily="34" charset="0"/>
              </a:rPr>
              <a:t>- Linda Nisbet, Whitburn Academy</a:t>
            </a:r>
            <a:endParaRPr lang="en-GB" sz="4000" b="0" dirty="0">
              <a:solidFill>
                <a:srgbClr val="000000"/>
              </a:solidFill>
              <a:effectLst/>
              <a:latin typeface="Segoe UI" panose="020B0502040204020203" pitchFamily="34" charset="0"/>
            </a:endParaRPr>
          </a:p>
          <a:p>
            <a:pPr marL="0" indent="0">
              <a:buNone/>
            </a:pPr>
            <a:endParaRPr lang="en-US" sz="3600" dirty="0">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pic>
        <p:nvPicPr>
          <p:cNvPr id="2" name="Content Placeholder 15">
            <a:extLst>
              <a:ext uri="{FF2B5EF4-FFF2-40B4-BE49-F238E27FC236}">
                <a16:creationId xmlns:a16="http://schemas.microsoft.com/office/drawing/2014/main" id="{C49918A1-9408-F41F-ACB6-81B8EE92F22F}"/>
              </a:ext>
              <a:ext uri="{C183D7F6-B498-43B3-948B-1728B52AA6E4}">
                <adec:decorative xmlns:adec="http://schemas.microsoft.com/office/drawing/2017/decorative" val="1"/>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t="64791"/>
          <a:stretch/>
        </p:blipFill>
        <p:spPr>
          <a:xfrm>
            <a:off x="2843808" y="5504569"/>
            <a:ext cx="4656683" cy="817527"/>
          </a:xfrm>
        </p:spPr>
      </p:pic>
    </p:spTree>
    <p:extLst>
      <p:ext uri="{BB962C8B-B14F-4D97-AF65-F5344CB8AC3E}">
        <p14:creationId xmlns:p14="http://schemas.microsoft.com/office/powerpoint/2010/main" val="2002057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nchor="t" anchorCtr="0"/>
          <a:lstStyle/>
          <a:p>
            <a:pPr algn="l"/>
            <a:r>
              <a:rPr lang="en-US" b="1">
                <a:latin typeface="Arial" panose="020B0604020202020204" pitchFamily="34" charset="0"/>
                <a:cs typeface="Arial" panose="020B0604020202020204" pitchFamily="34" charset="0"/>
              </a:rPr>
              <a:t>Today’s session</a:t>
            </a:r>
          </a:p>
        </p:txBody>
      </p:sp>
      <p:sp>
        <p:nvSpPr>
          <p:cNvPr id="9" name="Vertical Text Placeholder 8"/>
          <p:cNvSpPr>
            <a:spLocks noGrp="1"/>
          </p:cNvSpPr>
          <p:nvPr>
            <p:ph type="body" orient="vert" idx="1"/>
          </p:nvPr>
        </p:nvSpPr>
        <p:spPr>
          <a:xfrm>
            <a:off x="457200" y="1295401"/>
            <a:ext cx="8229600" cy="4495800"/>
          </a:xfrm>
        </p:spPr>
        <p:txBody>
          <a:bodyPr vert="horz" lIns="91440" tIns="45720" rIns="91440" bIns="45720" anchor="t">
            <a:normAutofit/>
          </a:bodyPr>
          <a:lstStyle/>
          <a:p>
            <a:r>
              <a:rPr lang="en-US" sz="2400" b="0" i="0" u="none" strike="noStrike">
                <a:effectLst/>
                <a:latin typeface="Arial" panose="020B0604020202020204" pitchFamily="34" charset="0"/>
              </a:rPr>
              <a:t> Joining us today:</a:t>
            </a:r>
          </a:p>
          <a:p>
            <a:pPr marL="685800" lvl="1"/>
            <a:r>
              <a:rPr lang="en-US" sz="1800">
                <a:latin typeface="Arial" panose="020B0604020202020204" pitchFamily="34" charset="0"/>
              </a:rPr>
              <a:t> Clara Owen, Reading Schools Co-</a:t>
            </a:r>
            <a:r>
              <a:rPr lang="en-US" sz="1800" err="1">
                <a:latin typeface="Arial" panose="020B0604020202020204" pitchFamily="34" charset="0"/>
              </a:rPr>
              <a:t>ordinator</a:t>
            </a:r>
            <a:endParaRPr lang="en-US" sz="1800">
              <a:latin typeface="Arial" panose="020B0604020202020204" pitchFamily="34" charset="0"/>
            </a:endParaRPr>
          </a:p>
          <a:p>
            <a:pPr marL="685800" lvl="1"/>
            <a:r>
              <a:rPr lang="en-US" sz="1800" b="0" i="0" u="none" strike="noStrike">
                <a:effectLst/>
                <a:latin typeface="Arial" panose="020B0604020202020204" pitchFamily="34" charset="0"/>
              </a:rPr>
              <a:t> Liam McCallum, Reading Schools Project Manager</a:t>
            </a:r>
          </a:p>
          <a:p>
            <a:pPr marL="685800" lvl="1"/>
            <a:r>
              <a:rPr lang="en-US" sz="1800" b="0" i="0" u="none" strike="noStrike">
                <a:effectLst/>
                <a:latin typeface="Arial" panose="020B0604020202020204" pitchFamily="34" charset="0"/>
              </a:rPr>
              <a:t> Special guest: Trudi Palmer, </a:t>
            </a:r>
            <a:r>
              <a:rPr lang="en-US" sz="1800" b="0" i="0" u="none" strike="noStrike" err="1">
                <a:effectLst/>
                <a:latin typeface="Arial" panose="020B0604020202020204" pitchFamily="34" charset="0"/>
              </a:rPr>
              <a:t>Priorsford</a:t>
            </a:r>
            <a:r>
              <a:rPr lang="en-US" sz="1800" b="0" i="0" u="none" strike="noStrike">
                <a:effectLst/>
                <a:latin typeface="Arial" panose="020B0604020202020204" pitchFamily="34" charset="0"/>
              </a:rPr>
              <a:t> Primary School</a:t>
            </a:r>
          </a:p>
          <a:p>
            <a:pPr marL="685800" lvl="1"/>
            <a:endParaRPr lang="en-US" sz="1800" b="0" i="0" u="none" strike="noStrike">
              <a:effectLst/>
              <a:latin typeface="Arial" panose="020B0604020202020204" pitchFamily="34" charset="0"/>
            </a:endParaRPr>
          </a:p>
          <a:p>
            <a:pPr marL="285750"/>
            <a:r>
              <a:rPr lang="en-US" sz="2400" b="0" i="0" u="none" strike="noStrike">
                <a:effectLst/>
                <a:latin typeface="Arial" panose="020B0604020202020204" pitchFamily="34" charset="0"/>
              </a:rPr>
              <a:t>Session outline:</a:t>
            </a:r>
          </a:p>
          <a:p>
            <a:pPr marL="685800" lvl="1"/>
            <a:r>
              <a:rPr lang="en-US" sz="1800">
                <a:latin typeface="Arial" panose="020B0604020202020204" pitchFamily="34" charset="0"/>
              </a:rPr>
              <a:t>The importance of reading for pleasure</a:t>
            </a:r>
          </a:p>
          <a:p>
            <a:pPr marL="685800" lvl="1"/>
            <a:r>
              <a:rPr lang="en-US" sz="1800">
                <a:latin typeface="Arial" panose="020B0604020202020204" pitchFamily="34" charset="0"/>
              </a:rPr>
              <a:t>An introduction to the Reading Schools </a:t>
            </a:r>
            <a:r>
              <a:rPr lang="en-US" sz="1800" err="1">
                <a:latin typeface="Arial" panose="020B0604020202020204" pitchFamily="34" charset="0"/>
              </a:rPr>
              <a:t>programme</a:t>
            </a:r>
            <a:endParaRPr lang="en-US" sz="1800">
              <a:latin typeface="Arial" panose="020B0604020202020204" pitchFamily="34" charset="0"/>
            </a:endParaRPr>
          </a:p>
          <a:p>
            <a:pPr marL="685800" lvl="1"/>
            <a:r>
              <a:rPr lang="en-US" sz="1800">
                <a:latin typeface="Arial"/>
                <a:cs typeface="Arial"/>
              </a:rPr>
              <a:t>Interview with our guest speaker on their Reading Schools journey</a:t>
            </a:r>
          </a:p>
          <a:p>
            <a:pPr marL="685800" lvl="1"/>
            <a:r>
              <a:rPr lang="en-US" sz="1800" b="0" i="0" u="none" strike="noStrike">
                <a:effectLst/>
                <a:latin typeface="Arial"/>
                <a:cs typeface="Arial"/>
              </a:rPr>
              <a:t>The impact of Reading Schools participation</a:t>
            </a:r>
          </a:p>
          <a:p>
            <a:pPr marL="685800" lvl="1"/>
            <a:r>
              <a:rPr lang="en-US" sz="1800" b="0" i="0" u="none" strike="noStrike">
                <a:effectLst/>
                <a:latin typeface="Arial" panose="020B0604020202020204" pitchFamily="34" charset="0"/>
              </a:rPr>
              <a:t>Next steps to get involved</a:t>
            </a:r>
          </a:p>
          <a:p>
            <a:pPr marL="685800" lvl="1"/>
            <a:r>
              <a:rPr lang="en-US" sz="1800">
                <a:latin typeface="Arial" panose="020B0604020202020204" pitchFamily="34" charset="0"/>
              </a:rPr>
              <a:t>Questions</a:t>
            </a:r>
            <a:endParaRPr lang="en-US" sz="1800" b="0" i="0" u="none" strike="noStrike">
              <a:effectLst/>
              <a:latin typeface="Arial" panose="020B0604020202020204" pitchFamily="34" charset="0"/>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sp>
        <p:nvSpPr>
          <p:cNvPr id="6" name="TextBox 5">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2" name="Content Placeholder 15">
            <a:extLst>
              <a:ext uri="{FF2B5EF4-FFF2-40B4-BE49-F238E27FC236}">
                <a16:creationId xmlns:a16="http://schemas.microsoft.com/office/drawing/2014/main" id="{F300F629-A80E-5276-A719-1CDDFF19759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64791"/>
          <a:stretch/>
        </p:blipFill>
        <p:spPr>
          <a:xfrm>
            <a:off x="2458387" y="5562599"/>
            <a:ext cx="4890379" cy="858570"/>
          </a:xfrm>
          <a:prstGeom prst="rect">
            <a:avLst/>
          </a:prstGeom>
        </p:spPr>
      </p:pic>
    </p:spTree>
    <p:extLst>
      <p:ext uri="{BB962C8B-B14F-4D97-AF65-F5344CB8AC3E}">
        <p14:creationId xmlns:p14="http://schemas.microsoft.com/office/powerpoint/2010/main" val="1611606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000" b="1">
                <a:latin typeface="Arial" panose="020B0604020202020204" pitchFamily="34" charset="0"/>
                <a:cs typeface="Arial" panose="020B0604020202020204" pitchFamily="34" charset="0"/>
              </a:rPr>
              <a:t>Evidence from Reading Schools evaluation: attainment </a:t>
            </a:r>
          </a:p>
        </p:txBody>
      </p:sp>
      <p:sp>
        <p:nvSpPr>
          <p:cNvPr id="7" name="Content Placeholder 6"/>
          <p:cNvSpPr>
            <a:spLocks noGrp="1"/>
          </p:cNvSpPr>
          <p:nvPr>
            <p:ph sz="half" idx="1"/>
          </p:nvPr>
        </p:nvSpPr>
        <p:spPr>
          <a:xfrm>
            <a:off x="683568" y="1844824"/>
            <a:ext cx="7509520" cy="3733801"/>
          </a:xfrm>
        </p:spPr>
        <p:txBody>
          <a:bodyPr/>
          <a:lstStyle/>
          <a:p>
            <a:pPr marL="0" indent="0">
              <a:buNone/>
            </a:pPr>
            <a:r>
              <a:rPr lang="en-GB" sz="2000">
                <a:latin typeface="Arial" panose="020B0604020202020204" pitchFamily="34" charset="0"/>
                <a:cs typeface="Arial" panose="020B0604020202020204" pitchFamily="34" charset="0"/>
              </a:rPr>
              <a:t>'A P7 boy, who lives in one of the more socially deprived areas of the village, </a:t>
            </a:r>
            <a:r>
              <a:rPr lang="en-GB" sz="2000" b="1">
                <a:latin typeface="Arial" panose="020B0604020202020204" pitchFamily="34" charset="0"/>
                <a:cs typeface="Arial" panose="020B0604020202020204" pitchFamily="34" charset="0"/>
              </a:rPr>
              <a:t>had very little interest in reading</a:t>
            </a:r>
            <a:r>
              <a:rPr lang="en-GB" sz="2000">
                <a:latin typeface="Arial" panose="020B0604020202020204" pitchFamily="34" charset="0"/>
                <a:cs typeface="Arial" panose="020B0604020202020204" pitchFamily="34" charset="0"/>
              </a:rPr>
              <a:t>. We have struggled throughout his primary years to engage him, and this has impacted his attainment and opportunities for success. The </a:t>
            </a:r>
            <a:r>
              <a:rPr lang="en-GB" sz="2000" b="1">
                <a:latin typeface="Arial" panose="020B0604020202020204" pitchFamily="34" charset="0"/>
                <a:cs typeface="Arial" panose="020B0604020202020204" pitchFamily="34" charset="0"/>
              </a:rPr>
              <a:t>drive to increase library membership</a:t>
            </a:r>
            <a:r>
              <a:rPr lang="en-GB" sz="2000">
                <a:latin typeface="Arial" panose="020B0604020202020204" pitchFamily="34" charset="0"/>
                <a:cs typeface="Arial" panose="020B0604020202020204" pitchFamily="34" charset="0"/>
              </a:rPr>
              <a:t> is what has impacted him. He lives near the library, so he now gets off the bus a stop early and visits the library regularly on his way home from school. He loves to show his latest new book and the increase in the amount he reads has been significant. He is "hooked"! This in turn has </a:t>
            </a:r>
            <a:r>
              <a:rPr lang="en-GB" sz="2000" b="1">
                <a:latin typeface="Arial" panose="020B0604020202020204" pitchFamily="34" charset="0"/>
                <a:cs typeface="Arial" panose="020B0604020202020204" pitchFamily="34" charset="0"/>
              </a:rPr>
              <a:t>increased his attainment </a:t>
            </a:r>
            <a:r>
              <a:rPr lang="en-GB" sz="2000">
                <a:latin typeface="Arial" panose="020B0604020202020204" pitchFamily="34" charset="0"/>
                <a:cs typeface="Arial" panose="020B0604020202020204" pitchFamily="34" charset="0"/>
              </a:rPr>
              <a:t>and he is now reading at expected levels and is in a </a:t>
            </a:r>
            <a:r>
              <a:rPr lang="en-GB" sz="2000" b="1">
                <a:latin typeface="Arial" panose="020B0604020202020204" pitchFamily="34" charset="0"/>
                <a:cs typeface="Arial" panose="020B0604020202020204" pitchFamily="34" charset="0"/>
              </a:rPr>
              <a:t>strong position for moving on to find success in high school</a:t>
            </a:r>
            <a:r>
              <a:rPr lang="en-GB" sz="2000">
                <a:latin typeface="Arial" panose="020B0604020202020204" pitchFamily="34" charset="0"/>
                <a:cs typeface="Arial" panose="020B0604020202020204" pitchFamily="34" charset="0"/>
              </a:rPr>
              <a:t>.'</a:t>
            </a:r>
            <a:endParaRPr lang="en-US" sz="2000">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pic>
        <p:nvPicPr>
          <p:cNvPr id="2" name="Content Placeholder 9">
            <a:extLst>
              <a:ext uri="{FF2B5EF4-FFF2-40B4-BE49-F238E27FC236}">
                <a16:creationId xmlns:a16="http://schemas.microsoft.com/office/drawing/2014/main" id="{821FC09F-EDB8-18FD-1E7A-B271790D90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592" y="5369486"/>
            <a:ext cx="1867062" cy="1272650"/>
          </a:xfrm>
          <a:prstGeom prst="rect">
            <a:avLst/>
          </a:prstGeom>
        </p:spPr>
      </p:pic>
    </p:spTree>
    <p:extLst>
      <p:ext uri="{BB962C8B-B14F-4D97-AF65-F5344CB8AC3E}">
        <p14:creationId xmlns:p14="http://schemas.microsoft.com/office/powerpoint/2010/main" val="3790921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000" b="1">
                <a:latin typeface="Arial" panose="020B0604020202020204" pitchFamily="34" charset="0"/>
                <a:cs typeface="Arial" panose="020B0604020202020204" pitchFamily="34" charset="0"/>
              </a:rPr>
              <a:t>Evidence from Reading Schools evaluation: wellbeing </a:t>
            </a:r>
          </a:p>
        </p:txBody>
      </p:sp>
      <p:sp>
        <p:nvSpPr>
          <p:cNvPr id="7" name="Content Placeholder 6"/>
          <p:cNvSpPr>
            <a:spLocks noGrp="1"/>
          </p:cNvSpPr>
          <p:nvPr>
            <p:ph sz="half" idx="1"/>
          </p:nvPr>
        </p:nvSpPr>
        <p:spPr>
          <a:xfrm>
            <a:off x="644978" y="1942447"/>
            <a:ext cx="7854044" cy="3733801"/>
          </a:xfrm>
        </p:spPr>
        <p:txBody>
          <a:bodyPr vert="horz" lIns="91440" tIns="45720" rIns="91440" bIns="45720" anchor="t"/>
          <a:lstStyle/>
          <a:p>
            <a:pPr marL="0" indent="0">
              <a:buNone/>
            </a:pPr>
            <a:endParaRPr lang="en-GB" sz="2000">
              <a:latin typeface="Arial" panose="020B0604020202020204" pitchFamily="34" charset="0"/>
              <a:cs typeface="Arial" panose="020B0604020202020204" pitchFamily="34" charset="0"/>
            </a:endParaRPr>
          </a:p>
          <a:p>
            <a:pPr marL="0" indent="0">
              <a:buNone/>
            </a:pPr>
            <a:endParaRPr lang="en-GB" sz="2000">
              <a:latin typeface="Arial" panose="020B0604020202020204" pitchFamily="34" charset="0"/>
              <a:cs typeface="Arial" panose="020B0604020202020204" pitchFamily="34" charset="0"/>
            </a:endParaRPr>
          </a:p>
          <a:p>
            <a:pPr marL="0" indent="0">
              <a:buNone/>
            </a:pPr>
            <a:r>
              <a:rPr lang="en-GB" sz="2000">
                <a:latin typeface="Arial" panose="020B0604020202020204" pitchFamily="34" charset="0"/>
                <a:cs typeface="Arial" panose="020B0604020202020204" pitchFamily="34" charset="0"/>
              </a:rPr>
              <a:t>'They’re consuming more than just the words. They’re able to really understand the underlying message and they’re learning that emotional language. </a:t>
            </a:r>
            <a:r>
              <a:rPr lang="en-GB" sz="2000" b="1">
                <a:latin typeface="Arial" panose="020B0604020202020204" pitchFamily="34" charset="0"/>
                <a:cs typeface="Arial" panose="020B0604020202020204" pitchFamily="34" charset="0"/>
              </a:rPr>
              <a:t>They’re able to explain what they’re feeling and why they’re feeling it </a:t>
            </a:r>
            <a:r>
              <a:rPr lang="en-GB" sz="2000">
                <a:latin typeface="Arial" panose="020B0604020202020204" pitchFamily="34" charset="0"/>
                <a:cs typeface="Arial" panose="020B0604020202020204" pitchFamily="34" charset="0"/>
              </a:rPr>
              <a:t>much more.’ </a:t>
            </a:r>
            <a:r>
              <a:rPr lang="en-GB" sz="2000">
                <a:solidFill>
                  <a:schemeClr val="tx1">
                    <a:lumMod val="50000"/>
                    <a:lumOff val="50000"/>
                  </a:schemeClr>
                </a:solidFill>
                <a:latin typeface="Arial" panose="020B0604020202020204" pitchFamily="34" charset="0"/>
                <a:cs typeface="Arial" panose="020B0604020202020204" pitchFamily="34" charset="0"/>
              </a:rPr>
              <a:t>– Parent</a:t>
            </a:r>
            <a:endParaRPr lang="en-US" sz="2000">
              <a:solidFill>
                <a:schemeClr val="tx1">
                  <a:lumMod val="50000"/>
                  <a:lumOff val="50000"/>
                </a:schemeClr>
              </a:solidFill>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pic>
        <p:nvPicPr>
          <p:cNvPr id="2" name="Content Placeholder 5">
            <a:extLst>
              <a:ext uri="{FF2B5EF4-FFF2-40B4-BE49-F238E27FC236}">
                <a16:creationId xmlns:a16="http://schemas.microsoft.com/office/drawing/2014/main" id="{3C6CFB48-627D-ECDF-F866-4DAD42B7B64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4357" y="5668960"/>
            <a:ext cx="4387589" cy="865349"/>
          </a:xfrm>
          <a:prstGeom prst="rect">
            <a:avLst/>
          </a:prstGeom>
        </p:spPr>
      </p:pic>
    </p:spTree>
    <p:extLst>
      <p:ext uri="{BB962C8B-B14F-4D97-AF65-F5344CB8AC3E}">
        <p14:creationId xmlns:p14="http://schemas.microsoft.com/office/powerpoint/2010/main" val="3915718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B841854B-453D-642A-ECE9-5EC0BCED5C2B}"/>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429511" y="4653136"/>
            <a:ext cx="4162137" cy="2025508"/>
          </a:xfrm>
        </p:spPr>
      </p:pic>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000" b="1">
                <a:latin typeface="Arial" panose="020B0604020202020204" pitchFamily="34" charset="0"/>
                <a:cs typeface="Arial" panose="020B0604020202020204" pitchFamily="34" charset="0"/>
              </a:rPr>
              <a:t>Evidence from Reading Schools evaluation: inclusion </a:t>
            </a:r>
          </a:p>
        </p:txBody>
      </p:sp>
      <p:sp>
        <p:nvSpPr>
          <p:cNvPr id="7" name="Content Placeholder 6"/>
          <p:cNvSpPr>
            <a:spLocks noGrp="1"/>
          </p:cNvSpPr>
          <p:nvPr>
            <p:ph sz="half" idx="1"/>
          </p:nvPr>
        </p:nvSpPr>
        <p:spPr>
          <a:xfrm>
            <a:off x="611560" y="1988840"/>
            <a:ext cx="7787208" cy="3733801"/>
          </a:xfrm>
        </p:spPr>
        <p:txBody>
          <a:bodyPr/>
          <a:lstStyle/>
          <a:p>
            <a:pPr marL="0" indent="0">
              <a:buNone/>
            </a:pPr>
            <a:r>
              <a:rPr lang="en-GB" sz="2000">
                <a:latin typeface="Arial" panose="020B0604020202020204" pitchFamily="34" charset="0"/>
                <a:cs typeface="Arial" panose="020B0604020202020204" pitchFamily="34" charset="0"/>
              </a:rPr>
              <a:t>'We have a boy who moved from overseas last year. Due to having EAL he can </a:t>
            </a:r>
            <a:r>
              <a:rPr lang="en-GB" sz="2000" b="1">
                <a:latin typeface="Arial" panose="020B0604020202020204" pitchFamily="34" charset="0"/>
                <a:cs typeface="Arial" panose="020B0604020202020204" pitchFamily="34" charset="0"/>
              </a:rPr>
              <a:t>struggle with literacy tasks</a:t>
            </a:r>
            <a:r>
              <a:rPr lang="en-GB" sz="2000">
                <a:latin typeface="Arial" panose="020B0604020202020204" pitchFamily="34" charset="0"/>
                <a:cs typeface="Arial" panose="020B0604020202020204" pitchFamily="34" charset="0"/>
              </a:rPr>
              <a:t>, and this can negatively impact on his behaviour. We have introduced lots of graphic novels and picture books to the class. Recently we were reading The Arrival by Shaun Tan. When we went on to discuss the book, </a:t>
            </a:r>
            <a:r>
              <a:rPr lang="en-GB" sz="2000" b="1">
                <a:latin typeface="Arial" panose="020B0604020202020204" pitchFamily="34" charset="0"/>
                <a:cs typeface="Arial" panose="020B0604020202020204" pitchFamily="34" charset="0"/>
              </a:rPr>
              <a:t>the insight this child had </a:t>
            </a:r>
            <a:r>
              <a:rPr lang="en-GB" sz="2000">
                <a:latin typeface="Arial" panose="020B0604020202020204" pitchFamily="34" charset="0"/>
                <a:cs typeface="Arial" panose="020B0604020202020204" pitchFamily="34" charset="0"/>
              </a:rPr>
              <a:t>and the inferences he had deduced were astute. Through discussion, </a:t>
            </a:r>
            <a:r>
              <a:rPr lang="en-GB" sz="2000" b="1">
                <a:latin typeface="Arial" panose="020B0604020202020204" pitchFamily="34" charset="0"/>
                <a:cs typeface="Arial" panose="020B0604020202020204" pitchFamily="34" charset="0"/>
              </a:rPr>
              <a:t>it was clear he was able to analyse the images and interpret the meanings on a relatively deep level</a:t>
            </a:r>
            <a:r>
              <a:rPr lang="en-GB" sz="2000">
                <a:latin typeface="Arial" panose="020B0604020202020204" pitchFamily="34" charset="0"/>
                <a:cs typeface="Arial" panose="020B0604020202020204" pitchFamily="34" charset="0"/>
              </a:rPr>
              <a:t>. His lived experience of moving to a strange land made him the expert. It was </a:t>
            </a:r>
            <a:r>
              <a:rPr lang="en-GB" sz="2000" b="1">
                <a:latin typeface="Arial" panose="020B0604020202020204" pitchFamily="34" charset="0"/>
                <a:cs typeface="Arial" panose="020B0604020202020204" pitchFamily="34" charset="0"/>
              </a:rPr>
              <a:t>wonderful to see him so engaged </a:t>
            </a:r>
            <a:r>
              <a:rPr lang="en-GB" sz="2000">
                <a:latin typeface="Arial" panose="020B0604020202020204" pitchFamily="34" charset="0"/>
                <a:cs typeface="Arial" panose="020B0604020202020204" pitchFamily="34" charset="0"/>
              </a:rPr>
              <a:t>and animated in this lesson.’</a:t>
            </a: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44408" y="6093296"/>
            <a:ext cx="658416" cy="441014"/>
          </a:xfrm>
          <a:prstGeom prst="rect">
            <a:avLst/>
          </a:prstGeom>
        </p:spPr>
      </p:pic>
    </p:spTree>
    <p:extLst>
      <p:ext uri="{BB962C8B-B14F-4D97-AF65-F5344CB8AC3E}">
        <p14:creationId xmlns:p14="http://schemas.microsoft.com/office/powerpoint/2010/main" val="1673768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000" b="1">
                <a:latin typeface="Arial" panose="020B0604020202020204" pitchFamily="34" charset="0"/>
                <a:cs typeface="Arial" panose="020B0604020202020204" pitchFamily="34" charset="0"/>
              </a:rPr>
              <a:t>Evidence from Reading Schools evaluation: resilience</a:t>
            </a:r>
          </a:p>
        </p:txBody>
      </p:sp>
      <p:sp>
        <p:nvSpPr>
          <p:cNvPr id="7" name="Content Placeholder 6"/>
          <p:cNvSpPr>
            <a:spLocks noGrp="1"/>
          </p:cNvSpPr>
          <p:nvPr>
            <p:ph sz="half" idx="1"/>
          </p:nvPr>
        </p:nvSpPr>
        <p:spPr>
          <a:xfrm>
            <a:off x="611560" y="1928018"/>
            <a:ext cx="7787208" cy="3733801"/>
          </a:xfrm>
        </p:spPr>
        <p:txBody>
          <a:bodyPr/>
          <a:lstStyle/>
          <a:p>
            <a:pPr marL="0" indent="0">
              <a:buNone/>
            </a:pPr>
            <a:r>
              <a:rPr lang="en-GB" sz="1800">
                <a:latin typeface="Arial" panose="020B0604020202020204" pitchFamily="34" charset="0"/>
                <a:cs typeface="Arial" panose="020B0604020202020204" pitchFamily="34" charset="0"/>
              </a:rPr>
              <a:t>'One of our learners in P5 has ADHD and although she has well-developed reading skills she does not choose to read in school. During our '</a:t>
            </a:r>
            <a:r>
              <a:rPr lang="en-GB" sz="1800" err="1">
                <a:latin typeface="Arial" panose="020B0604020202020204" pitchFamily="34" charset="0"/>
                <a:cs typeface="Arial" panose="020B0604020202020204" pitchFamily="34" charset="0"/>
              </a:rPr>
              <a:t>softstart</a:t>
            </a:r>
            <a:r>
              <a:rPr lang="en-GB" sz="1800">
                <a:latin typeface="Arial" panose="020B0604020202020204" pitchFamily="34" charset="0"/>
                <a:cs typeface="Arial" panose="020B0604020202020204" pitchFamily="34" charset="0"/>
              </a:rPr>
              <a:t>' she would often have disagreements with others and would not always make good choices with regards to behaviour. This often meant </a:t>
            </a:r>
            <a:r>
              <a:rPr lang="en-GB" sz="1800" b="1">
                <a:latin typeface="Arial" panose="020B0604020202020204" pitchFamily="34" charset="0"/>
                <a:cs typeface="Arial" panose="020B0604020202020204" pitchFamily="34" charset="0"/>
              </a:rPr>
              <a:t>she did not have a positive start to the day</a:t>
            </a:r>
            <a:r>
              <a:rPr lang="en-GB" sz="1800">
                <a:latin typeface="Arial" panose="020B0604020202020204" pitchFamily="34" charset="0"/>
                <a:cs typeface="Arial" panose="020B0604020202020204" pitchFamily="34" charset="0"/>
              </a:rPr>
              <a:t>. Through our </a:t>
            </a:r>
            <a:r>
              <a:rPr lang="en-GB" sz="1800" b="1">
                <a:latin typeface="Arial" panose="020B0604020202020204" pitchFamily="34" charset="0"/>
                <a:cs typeface="Arial" panose="020B0604020202020204" pitchFamily="34" charset="0"/>
              </a:rPr>
              <a:t>'Reading Volunteer' project </a:t>
            </a:r>
            <a:r>
              <a:rPr lang="en-GB" sz="1800">
                <a:latin typeface="Arial" panose="020B0604020202020204" pitchFamily="34" charset="0"/>
                <a:cs typeface="Arial" panose="020B0604020202020204" pitchFamily="34" charset="0"/>
              </a:rPr>
              <a:t>she now loves to read to younger pupils in the morning. She puts on her lanyard and goes off to classes to find others who would like to hear a story. She enjoys talking to the younger pupils, talking to them about book choices and organising them so they are ready to listen to the story. She has </a:t>
            </a:r>
            <a:r>
              <a:rPr lang="en-GB" sz="1800" b="1">
                <a:latin typeface="Arial" panose="020B0604020202020204" pitchFamily="34" charset="0"/>
                <a:cs typeface="Arial" panose="020B0604020202020204" pitchFamily="34" charset="0"/>
              </a:rPr>
              <a:t>a purpose to this time now and has a sense of responsibility</a:t>
            </a:r>
            <a:r>
              <a:rPr lang="en-GB" sz="1800">
                <a:latin typeface="Arial" panose="020B0604020202020204" pitchFamily="34" charset="0"/>
                <a:cs typeface="Arial" panose="020B0604020202020204" pitchFamily="34" charset="0"/>
              </a:rPr>
              <a:t>. Her class teacher noted she is more willing to read in class and is really </a:t>
            </a:r>
            <a:r>
              <a:rPr lang="en-GB" sz="1800" b="1">
                <a:latin typeface="Arial" panose="020B0604020202020204" pitchFamily="34" charset="0"/>
                <a:cs typeface="Arial" panose="020B0604020202020204" pitchFamily="34" charset="0"/>
              </a:rPr>
              <a:t>ready to begin her learning each day</a:t>
            </a:r>
            <a:r>
              <a:rPr lang="en-GB" sz="1800">
                <a:latin typeface="Arial" panose="020B0604020202020204" pitchFamily="34" charset="0"/>
                <a:cs typeface="Arial" panose="020B0604020202020204" pitchFamily="34" charset="0"/>
              </a:rPr>
              <a:t>.'</a:t>
            </a:r>
            <a:endParaRPr lang="en-US" sz="1800">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pic>
        <p:nvPicPr>
          <p:cNvPr id="2" name="Content Placeholder 24">
            <a:extLst>
              <a:ext uri="{FF2B5EF4-FFF2-40B4-BE49-F238E27FC236}">
                <a16:creationId xmlns:a16="http://schemas.microsoft.com/office/drawing/2014/main" id="{13B0969D-E256-027A-2D8A-16BA24647399}"/>
              </a:ext>
              <a:ext uri="{C183D7F6-B498-43B3-948B-1728B52AA6E4}">
                <adec:decorative xmlns:adec="http://schemas.microsoft.com/office/drawing/2017/decorative" val="1"/>
              </a:ext>
            </a:extLst>
          </p:cNvPr>
          <p:cNvPicPr>
            <a:picLocks noGrp="1" noChangeAspect="1"/>
          </p:cNvPicPr>
          <p:nvPr>
            <p:ph sz="half" idx="2"/>
          </p:nvPr>
        </p:nvPicPr>
        <p:blipFill>
          <a:blip r:embed="rId5"/>
          <a:stretch>
            <a:fillRect/>
          </a:stretch>
        </p:blipFill>
        <p:spPr>
          <a:xfrm>
            <a:off x="3851920" y="5521573"/>
            <a:ext cx="3452812" cy="1099774"/>
          </a:xfrm>
        </p:spPr>
      </p:pic>
    </p:spTree>
    <p:extLst>
      <p:ext uri="{BB962C8B-B14F-4D97-AF65-F5344CB8AC3E}">
        <p14:creationId xmlns:p14="http://schemas.microsoft.com/office/powerpoint/2010/main" val="1600202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400" b="1">
                <a:latin typeface="Arial" panose="020B0604020202020204" pitchFamily="34" charset="0"/>
                <a:cs typeface="Arial" panose="020B0604020202020204" pitchFamily="34" charset="0"/>
              </a:rPr>
              <a:t>Next steps to get started</a:t>
            </a:r>
          </a:p>
        </p:txBody>
      </p:sp>
      <p:sp>
        <p:nvSpPr>
          <p:cNvPr id="7" name="Content Placeholder 6"/>
          <p:cNvSpPr>
            <a:spLocks noGrp="1"/>
          </p:cNvSpPr>
          <p:nvPr>
            <p:ph sz="half" idx="1"/>
          </p:nvPr>
        </p:nvSpPr>
        <p:spPr>
          <a:xfrm>
            <a:off x="381000" y="1279374"/>
            <a:ext cx="8521824" cy="3733801"/>
          </a:xfrm>
        </p:spPr>
        <p:txBody>
          <a:bodyPr/>
          <a:lstStyle/>
          <a:p>
            <a:pPr>
              <a:lnSpc>
                <a:spcPct val="150000"/>
              </a:lnSpc>
            </a:pPr>
            <a:r>
              <a:rPr lang="en-US" sz="2000">
                <a:latin typeface="Arial" panose="020B0604020202020204" pitchFamily="34" charset="0"/>
                <a:cs typeface="Arial" panose="020B0604020202020204" pitchFamily="34" charset="0"/>
              </a:rPr>
              <a:t>Visit </a:t>
            </a:r>
            <a:r>
              <a:rPr lang="en-US" sz="2000">
                <a:latin typeface="Arial" panose="020B0604020202020204" pitchFamily="34" charset="0"/>
                <a:cs typeface="Arial" panose="020B0604020202020204" pitchFamily="34" charset="0"/>
                <a:hlinkClick r:id="rId4"/>
              </a:rPr>
              <a:t>www.readingschools.scot</a:t>
            </a:r>
            <a:endParaRPr lang="en-US" sz="2000">
              <a:latin typeface="Arial" panose="020B0604020202020204" pitchFamily="34" charset="0"/>
              <a:cs typeface="Arial" panose="020B0604020202020204" pitchFamily="34" charset="0"/>
            </a:endParaRPr>
          </a:p>
          <a:p>
            <a:pPr>
              <a:lnSpc>
                <a:spcPct val="150000"/>
              </a:lnSpc>
            </a:pPr>
            <a:r>
              <a:rPr lang="en-US" sz="2000">
                <a:latin typeface="Arial" panose="020B0604020202020204" pitchFamily="34" charset="0"/>
                <a:cs typeface="Arial" panose="020B0604020202020204" pitchFamily="34" charset="0"/>
              </a:rPr>
              <a:t>Explore </a:t>
            </a:r>
            <a:r>
              <a:rPr lang="en-US" sz="2000">
                <a:latin typeface="Arial" panose="020B0604020202020204" pitchFamily="34" charset="0"/>
                <a:cs typeface="Arial" panose="020B0604020202020204" pitchFamily="34" charset="0"/>
                <a:hlinkClick r:id="rId5"/>
              </a:rPr>
              <a:t>the framework </a:t>
            </a:r>
            <a:endParaRPr lang="en-US" sz="2000">
              <a:latin typeface="Arial" panose="020B0604020202020204" pitchFamily="34" charset="0"/>
              <a:cs typeface="Arial" panose="020B0604020202020204" pitchFamily="34" charset="0"/>
            </a:endParaRPr>
          </a:p>
          <a:p>
            <a:pPr>
              <a:lnSpc>
                <a:spcPct val="150000"/>
              </a:lnSpc>
            </a:pPr>
            <a:r>
              <a:rPr lang="en-US" sz="2000">
                <a:latin typeface="Arial" panose="020B0604020202020204" pitchFamily="34" charset="0"/>
                <a:cs typeface="Arial" panose="020B0604020202020204" pitchFamily="34" charset="0"/>
              </a:rPr>
              <a:t>Take our </a:t>
            </a:r>
            <a:r>
              <a:rPr lang="en-US" sz="2000">
                <a:latin typeface="Arial" panose="020B0604020202020204" pitchFamily="34" charset="0"/>
                <a:cs typeface="Arial" panose="020B0604020202020204" pitchFamily="34" charset="0"/>
                <a:hlinkClick r:id="rId6"/>
              </a:rPr>
              <a:t>level quiz</a:t>
            </a:r>
            <a:r>
              <a:rPr lang="en-US" sz="2000">
                <a:latin typeface="Arial" panose="020B0604020202020204" pitchFamily="34" charset="0"/>
                <a:cs typeface="Arial" panose="020B0604020202020204" pitchFamily="34" charset="0"/>
              </a:rPr>
              <a:t> to decide which accreditation best suits your school</a:t>
            </a:r>
          </a:p>
          <a:p>
            <a:pPr>
              <a:lnSpc>
                <a:spcPct val="150000"/>
              </a:lnSpc>
            </a:pPr>
            <a:r>
              <a:rPr lang="en-US" sz="2000">
                <a:latin typeface="Arial" panose="020B0604020202020204" pitchFamily="34" charset="0"/>
                <a:cs typeface="Arial" panose="020B0604020202020204" pitchFamily="34" charset="0"/>
              </a:rPr>
              <a:t>Add ‘Reading School accreditation’ to your school improvement planning</a:t>
            </a:r>
          </a:p>
          <a:p>
            <a:pPr>
              <a:lnSpc>
                <a:spcPct val="150000"/>
              </a:lnSpc>
            </a:pPr>
            <a:r>
              <a:rPr lang="en-US" sz="2000">
                <a:latin typeface="Arial" panose="020B0604020202020204" pitchFamily="34" charset="0"/>
                <a:cs typeface="Arial" panose="020B0604020202020204" pitchFamily="34" charset="0"/>
              </a:rPr>
              <a:t>Form your Reading Leadership Group with students and staff</a:t>
            </a:r>
          </a:p>
          <a:p>
            <a:pPr>
              <a:lnSpc>
                <a:spcPct val="150000"/>
              </a:lnSpc>
            </a:pPr>
            <a:r>
              <a:rPr lang="en-US" sz="2000">
                <a:latin typeface="Arial" panose="020B0604020202020204" pitchFamily="34" charset="0"/>
                <a:cs typeface="Arial" panose="020B0604020202020204" pitchFamily="34" charset="0"/>
              </a:rPr>
              <a:t>Plan your CLPL calendar </a:t>
            </a:r>
          </a:p>
          <a:p>
            <a:pPr>
              <a:lnSpc>
                <a:spcPct val="150000"/>
              </a:lnSpc>
            </a:pPr>
            <a:r>
              <a:rPr lang="en-US" sz="2000">
                <a:latin typeface="Arial" panose="020B0604020202020204" pitchFamily="34" charset="0"/>
                <a:cs typeface="Arial" panose="020B0604020202020204" pitchFamily="34" charset="0"/>
              </a:rPr>
              <a:t>Start your accreditation journey!</a:t>
            </a: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244408" y="6093296"/>
            <a:ext cx="658416" cy="441014"/>
          </a:xfrm>
          <a:prstGeom prst="rect">
            <a:avLst/>
          </a:prstGeom>
        </p:spPr>
      </p:pic>
      <p:pic>
        <p:nvPicPr>
          <p:cNvPr id="2" name="Content Placeholder 11">
            <a:extLst>
              <a:ext uri="{FF2B5EF4-FFF2-40B4-BE49-F238E27FC236}">
                <a16:creationId xmlns:a16="http://schemas.microsoft.com/office/drawing/2014/main" id="{426344CF-F312-FCE2-6380-E6CA4AD9C451}"/>
              </a:ext>
              <a:ext uri="{C183D7F6-B498-43B3-948B-1728B52AA6E4}">
                <adec:decorative xmlns:adec="http://schemas.microsoft.com/office/drawing/2017/decorative" val="1"/>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rot="20347668">
            <a:off x="5500441" y="5398833"/>
            <a:ext cx="2386831" cy="1205028"/>
          </a:xfrm>
        </p:spPr>
      </p:pic>
    </p:spTree>
    <p:extLst>
      <p:ext uri="{BB962C8B-B14F-4D97-AF65-F5344CB8AC3E}">
        <p14:creationId xmlns:p14="http://schemas.microsoft.com/office/powerpoint/2010/main" val="1075423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507288" cy="1143000"/>
          </a:xfrm>
        </p:spPr>
        <p:txBody>
          <a:bodyPr anchor="t" anchorCtr="0"/>
          <a:lstStyle/>
          <a:p>
            <a:pPr algn="l"/>
            <a:r>
              <a:rPr lang="en-US" sz="4000" b="1">
                <a:latin typeface="Arial" panose="020B0604020202020204" pitchFamily="34" charset="0"/>
                <a:cs typeface="Arial" panose="020B0604020202020204" pitchFamily="34" charset="0"/>
              </a:rPr>
              <a:t>Upcoming Reading Schools CLPL</a:t>
            </a:r>
          </a:p>
        </p:txBody>
      </p:sp>
      <p:sp>
        <p:nvSpPr>
          <p:cNvPr id="7" name="Content Placeholder 6"/>
          <p:cNvSpPr>
            <a:spLocks noGrp="1"/>
          </p:cNvSpPr>
          <p:nvPr>
            <p:ph sz="half" idx="1"/>
          </p:nvPr>
        </p:nvSpPr>
        <p:spPr>
          <a:xfrm>
            <a:off x="210361" y="1124744"/>
            <a:ext cx="7575376" cy="3733801"/>
          </a:xfrm>
        </p:spPr>
        <p:txBody>
          <a:bodyPr/>
          <a:lstStyle/>
          <a:p>
            <a:r>
              <a:rPr lang="en-US" sz="1600" b="1" dirty="0">
                <a:latin typeface="Arial" panose="020B0604020202020204" pitchFamily="34" charset="0"/>
                <a:cs typeface="Arial" panose="020B0604020202020204" pitchFamily="34" charset="0"/>
              </a:rPr>
              <a:t>The Reading Schools journey</a:t>
            </a:r>
            <a:r>
              <a:rPr lang="en-US" sz="1600" dirty="0">
                <a:latin typeface="Arial" panose="020B0604020202020204" pitchFamily="34" charset="0"/>
                <a:cs typeface="Arial" panose="020B0604020202020204" pitchFamily="34" charset="0"/>
              </a:rPr>
              <a:t>:</a:t>
            </a:r>
          </a:p>
          <a:p>
            <a:pPr lvl="1"/>
            <a:r>
              <a:rPr lang="en-US" sz="1600" dirty="0">
                <a:latin typeface="Arial" panose="020B0604020202020204" pitchFamily="34" charset="0"/>
                <a:cs typeface="Arial" panose="020B0604020202020204" pitchFamily="34" charset="0"/>
                <a:hlinkClick r:id="rId4"/>
              </a:rPr>
              <a:t>As it Happens </a:t>
            </a:r>
            <a:r>
              <a:rPr lang="en-US" sz="1600" dirty="0">
                <a:latin typeface="Arial" panose="020B0604020202020204" pitchFamily="34" charset="0"/>
                <a:cs typeface="Arial" panose="020B0604020202020204" pitchFamily="34" charset="0"/>
              </a:rPr>
              <a:t>– Wednesday 6 September, 16.30-17.30</a:t>
            </a:r>
          </a:p>
          <a:p>
            <a:pPr lvl="1"/>
            <a:r>
              <a:rPr lang="en-US" sz="1600" dirty="0">
                <a:latin typeface="Arial" panose="020B0604020202020204" pitchFamily="34" charset="0"/>
                <a:cs typeface="Arial" panose="020B0604020202020204" pitchFamily="34" charset="0"/>
                <a:hlinkClick r:id="rId5"/>
              </a:rPr>
              <a:t>Submitting your Evidence </a:t>
            </a:r>
            <a:r>
              <a:rPr lang="en-US" sz="1600" dirty="0">
                <a:latin typeface="Arial" panose="020B0604020202020204" pitchFamily="34" charset="0"/>
                <a:cs typeface="Arial" panose="020B0604020202020204" pitchFamily="34" charset="0"/>
              </a:rPr>
              <a:t>– Thursday 28 September, 16.30-17.30</a:t>
            </a:r>
          </a:p>
          <a:p>
            <a:pPr marL="457200" lvl="1" indent="0">
              <a:buNone/>
            </a:pPr>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Shared practice events</a:t>
            </a:r>
            <a:r>
              <a:rPr lang="en-US" sz="1600" dirty="0">
                <a:latin typeface="Arial" panose="020B0604020202020204" pitchFamily="34" charset="0"/>
                <a:cs typeface="Arial" panose="020B0604020202020204" pitchFamily="34" charset="0"/>
              </a:rPr>
              <a:t>:</a:t>
            </a:r>
          </a:p>
          <a:p>
            <a:pPr lvl="1"/>
            <a:r>
              <a:rPr lang="en-US" sz="1600" dirty="0">
                <a:latin typeface="Arial" panose="020B0604020202020204" pitchFamily="34" charset="0"/>
                <a:cs typeface="Arial" panose="020B0604020202020204" pitchFamily="34" charset="0"/>
                <a:hlinkClick r:id="rId6"/>
              </a:rPr>
              <a:t>Paired reading projects with Read, Write, Count </a:t>
            </a:r>
            <a:r>
              <a:rPr lang="en-US" sz="1600" dirty="0">
                <a:latin typeface="Arial" panose="020B0604020202020204" pitchFamily="34" charset="0"/>
                <a:cs typeface="Arial" panose="020B0604020202020204" pitchFamily="34" charset="0"/>
              </a:rPr>
              <a:t>– Monday 25 September, 16.30-17.30 and Monday 2 October, 16.30-17.30</a:t>
            </a:r>
          </a:p>
          <a:p>
            <a:pPr lvl="1"/>
            <a:r>
              <a:rPr lang="en-US" sz="1600" dirty="0">
                <a:latin typeface="Arial" panose="020B0604020202020204" pitchFamily="34" charset="0"/>
                <a:cs typeface="Arial" panose="020B0604020202020204" pitchFamily="34" charset="0"/>
                <a:hlinkClick r:id="rId7"/>
              </a:rPr>
              <a:t>Interdisciplinary book projects </a:t>
            </a:r>
            <a:r>
              <a:rPr lang="en-US" sz="1600" dirty="0">
                <a:latin typeface="Arial" panose="020B0604020202020204" pitchFamily="34" charset="0"/>
                <a:cs typeface="Arial" panose="020B0604020202020204" pitchFamily="34" charset="0"/>
              </a:rPr>
              <a:t>– Thursday 16 November, 16.30-18.00</a:t>
            </a:r>
          </a:p>
          <a:p>
            <a:pPr marL="457200" lvl="1" indent="0">
              <a:buNone/>
            </a:pPr>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hlinkClick r:id="rId8"/>
              </a:rPr>
              <a:t>Drop-in sessions </a:t>
            </a:r>
            <a:r>
              <a:rPr lang="en-US" sz="1600" b="1" dirty="0">
                <a:latin typeface="Arial" panose="020B0604020202020204" pitchFamily="34" charset="0"/>
                <a:cs typeface="Arial" panose="020B0604020202020204" pitchFamily="34" charset="0"/>
              </a:rPr>
              <a:t>(16.00-17.00):	</a:t>
            </a:r>
          </a:p>
          <a:p>
            <a:pPr lvl="1"/>
            <a:r>
              <a:rPr lang="en-US" sz="1600" dirty="0">
                <a:latin typeface="Arial" panose="020B0604020202020204" pitchFamily="34" charset="0"/>
                <a:cs typeface="Arial" panose="020B0604020202020204" pitchFamily="34" charset="0"/>
              </a:rPr>
              <a:t>Thursday 21 September</a:t>
            </a:r>
          </a:p>
          <a:p>
            <a:pPr lvl="1"/>
            <a:r>
              <a:rPr lang="en-US" sz="1600" dirty="0">
                <a:latin typeface="Arial" panose="020B0604020202020204" pitchFamily="34" charset="0"/>
                <a:cs typeface="Arial" panose="020B0604020202020204" pitchFamily="34" charset="0"/>
              </a:rPr>
              <a:t>Thursday 2 November</a:t>
            </a:r>
          </a:p>
          <a:p>
            <a:pPr lvl="1"/>
            <a:r>
              <a:rPr lang="en-US" sz="1600" dirty="0">
                <a:latin typeface="Arial" panose="020B0604020202020204" pitchFamily="34" charset="0"/>
                <a:cs typeface="Arial" panose="020B0604020202020204" pitchFamily="34" charset="0"/>
              </a:rPr>
              <a:t>Thursday 30 November</a:t>
            </a:r>
          </a:p>
          <a:p>
            <a:pPr marL="457200" lvl="1" indent="0">
              <a:buNone/>
            </a:pPr>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Other </a:t>
            </a:r>
            <a:r>
              <a:rPr lang="en-US" sz="1600" b="1" dirty="0">
                <a:latin typeface="Arial" panose="020B0604020202020204" pitchFamily="34" charset="0"/>
                <a:cs typeface="Arial" panose="020B0604020202020204" pitchFamily="34" charset="0"/>
                <a:hlinkClick r:id="rId9"/>
              </a:rPr>
              <a:t>Scottish Book Trust CLPL</a:t>
            </a:r>
            <a:r>
              <a:rPr lang="en-US" sz="1600" dirty="0">
                <a:latin typeface="Arial" panose="020B0604020202020204" pitchFamily="34" charset="0"/>
                <a:cs typeface="Arial" panose="020B0604020202020204" pitchFamily="34" charset="0"/>
              </a:rPr>
              <a:t>:</a:t>
            </a:r>
          </a:p>
          <a:p>
            <a:pPr lvl="1"/>
            <a:r>
              <a:rPr lang="en-US" sz="1600" dirty="0">
                <a:latin typeface="Arial" panose="020B0604020202020204" pitchFamily="34" charset="0"/>
                <a:cs typeface="Arial" panose="020B0604020202020204" pitchFamily="34" charset="0"/>
                <a:hlinkClick r:id="rId10"/>
              </a:rPr>
              <a:t>Building a reading culture in your classroom </a:t>
            </a:r>
            <a:r>
              <a:rPr lang="en-US" sz="1600" dirty="0">
                <a:latin typeface="Arial" panose="020B0604020202020204" pitchFamily="34" charset="0"/>
                <a:cs typeface="Arial" panose="020B0604020202020204" pitchFamily="34" charset="0"/>
              </a:rPr>
              <a:t>– Tuesday 19 September, 16.30-17.30</a:t>
            </a: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44408" y="6093296"/>
            <a:ext cx="658416" cy="441014"/>
          </a:xfrm>
          <a:prstGeom prst="rect">
            <a:avLst/>
          </a:prstGeom>
        </p:spPr>
      </p:pic>
      <p:pic>
        <p:nvPicPr>
          <p:cNvPr id="2" name="Content Placeholder 11">
            <a:extLst>
              <a:ext uri="{FF2B5EF4-FFF2-40B4-BE49-F238E27FC236}">
                <a16:creationId xmlns:a16="http://schemas.microsoft.com/office/drawing/2014/main" id="{426344CF-F312-FCE2-6380-E6CA4AD9C451}"/>
              </a:ext>
              <a:ext uri="{C183D7F6-B498-43B3-948B-1728B52AA6E4}">
                <adec:decorative xmlns:adec="http://schemas.microsoft.com/office/drawing/2017/decorative" val="1"/>
              </a:ext>
            </a:extLst>
          </p:cNvPr>
          <p:cNvPicPr>
            <a:picLocks noGrp="1" noChangeAspect="1"/>
          </p:cNvPicPr>
          <p:nvPr>
            <p:ph sz="half" idx="2"/>
          </p:nvPr>
        </p:nvPicPr>
        <p:blipFill>
          <a:blip r:embed="rId12">
            <a:extLst>
              <a:ext uri="{28A0092B-C50C-407E-A947-70E740481C1C}">
                <a14:useLocalDpi xmlns:a14="http://schemas.microsoft.com/office/drawing/2010/main" val="0"/>
              </a:ext>
            </a:extLst>
          </a:blip>
          <a:stretch>
            <a:fillRect/>
          </a:stretch>
        </p:blipFill>
        <p:spPr>
          <a:xfrm rot="20347668">
            <a:off x="5721226" y="5398832"/>
            <a:ext cx="2386831" cy="1205028"/>
          </a:xfrm>
        </p:spPr>
      </p:pic>
    </p:spTree>
    <p:extLst>
      <p:ext uri="{BB962C8B-B14F-4D97-AF65-F5344CB8AC3E}">
        <p14:creationId xmlns:p14="http://schemas.microsoft.com/office/powerpoint/2010/main" val="561805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219878" y="1163087"/>
            <a:ext cx="8229600" cy="1143000"/>
          </a:xfrm>
        </p:spPr>
        <p:txBody>
          <a:bodyPr anchor="t" anchorCtr="0"/>
          <a:lstStyle/>
          <a:p>
            <a:pPr algn="l"/>
            <a:r>
              <a:rPr lang="en-US" sz="6000" b="1">
                <a:latin typeface="Arial" panose="020B0604020202020204" pitchFamily="34" charset="0"/>
                <a:cs typeface="Arial" panose="020B0604020202020204" pitchFamily="34" charset="0"/>
              </a:rPr>
              <a:t>Any questions..?</a:t>
            </a:r>
          </a:p>
        </p:txBody>
      </p:sp>
      <p:pic>
        <p:nvPicPr>
          <p:cNvPr id="6" name="Content Placeholder 5" descr="A graphic showing colourful hands raised in the air, all holding books. ">
            <a:extLst>
              <a:ext uri="{FF2B5EF4-FFF2-40B4-BE49-F238E27FC236}">
                <a16:creationId xmlns:a16="http://schemas.microsoft.com/office/drawing/2014/main" id="{9421DE43-0376-7E63-DDDB-E744DD821257}"/>
              </a:ext>
            </a:extLst>
          </p:cNvPr>
          <p:cNvPicPr>
            <a:picLocks noGrp="1" noChangeAspect="1"/>
          </p:cNvPicPr>
          <p:nvPr>
            <p:ph sz="half" idx="1"/>
          </p:nvPr>
        </p:nvPicPr>
        <p:blipFill>
          <a:blip r:embed="rId4"/>
          <a:stretch>
            <a:fillRect/>
          </a:stretch>
        </p:blipFill>
        <p:spPr>
          <a:xfrm>
            <a:off x="1619672" y="3706607"/>
            <a:ext cx="5726016" cy="2465593"/>
          </a:xfrm>
        </p:spPr>
      </p:pic>
      <p:sp>
        <p:nvSpPr>
          <p:cNvPr id="8" name="Content Placeholder 7"/>
          <p:cNvSpPr>
            <a:spLocks noGrp="1"/>
          </p:cNvSpPr>
          <p:nvPr>
            <p:ph sz="half" idx="2"/>
          </p:nvPr>
        </p:nvSpPr>
        <p:spPr>
          <a:xfrm>
            <a:off x="282324" y="2306087"/>
            <a:ext cx="6296339" cy="1002927"/>
          </a:xfrm>
        </p:spPr>
        <p:txBody>
          <a:bodyPr/>
          <a:lstStyle/>
          <a:p>
            <a:pPr marL="0" indent="0">
              <a:buNone/>
            </a:pPr>
            <a:r>
              <a:rPr lang="en-US">
                <a:latin typeface="Arial" panose="020B0604020202020204" pitchFamily="34" charset="0"/>
                <a:cs typeface="Arial" panose="020B0604020202020204" pitchFamily="34" charset="0"/>
              </a:rPr>
              <a:t>Pop them in the chat or unmute and speak with us!</a:t>
            </a: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44408" y="6093296"/>
            <a:ext cx="658416" cy="441014"/>
          </a:xfrm>
          <a:prstGeom prst="rect">
            <a:avLst/>
          </a:prstGeom>
        </p:spPr>
      </p:pic>
    </p:spTree>
    <p:extLst>
      <p:ext uri="{BB962C8B-B14F-4D97-AF65-F5344CB8AC3E}">
        <p14:creationId xmlns:p14="http://schemas.microsoft.com/office/powerpoint/2010/main" val="1072755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219878" y="282464"/>
            <a:ext cx="8229600" cy="1143000"/>
          </a:xfrm>
        </p:spPr>
        <p:txBody>
          <a:bodyPr vert="horz" lIns="91440" tIns="45720" rIns="91440" bIns="45720" anchor="t" anchorCtr="0"/>
          <a:lstStyle/>
          <a:p>
            <a:pPr algn="l"/>
            <a:r>
              <a:rPr lang="en-US" sz="6000" b="1">
                <a:latin typeface="Arial"/>
                <a:cs typeface="Arial"/>
              </a:rPr>
              <a:t>We appreciate your feedback</a:t>
            </a:r>
            <a:endParaRPr lang="en-US" sz="6000" b="1">
              <a:latin typeface="Arial" panose="020B0604020202020204" pitchFamily="34" charset="0"/>
              <a:cs typeface="Arial" panose="020B0604020202020204" pitchFamily="34" charset="0"/>
            </a:endParaRPr>
          </a:p>
        </p:txBody>
      </p:sp>
      <p:sp>
        <p:nvSpPr>
          <p:cNvPr id="8" name="Content Placeholder 7"/>
          <p:cNvSpPr>
            <a:spLocks noGrp="1"/>
          </p:cNvSpPr>
          <p:nvPr>
            <p:ph sz="half" idx="2"/>
          </p:nvPr>
        </p:nvSpPr>
        <p:spPr>
          <a:xfrm>
            <a:off x="288893" y="2246966"/>
            <a:ext cx="5705133" cy="1002927"/>
          </a:xfrm>
        </p:spPr>
        <p:txBody>
          <a:bodyPr vert="horz" lIns="91440" tIns="45720" rIns="91440" bIns="45720" anchor="t"/>
          <a:lstStyle/>
          <a:p>
            <a:pPr marL="0" indent="0">
              <a:buNone/>
            </a:pPr>
            <a:r>
              <a:rPr lang="en-US">
                <a:latin typeface="Arial"/>
                <a:cs typeface="Arial"/>
              </a:rPr>
              <a:t>Please take a second to complete our quick survey here:</a:t>
            </a:r>
          </a:p>
          <a:p>
            <a:pPr>
              <a:buNone/>
            </a:pPr>
            <a:r>
              <a:rPr lang="en-US">
                <a:ea typeface="+mn-lt"/>
                <a:cs typeface="+mn-lt"/>
                <a:hlinkClick r:id="rId4"/>
              </a:rPr>
              <a:t>https://www.surveymonkey.co.uk/r/L73CYQV</a:t>
            </a:r>
            <a:endParaRPr lang="en-US"/>
          </a:p>
          <a:p>
            <a:pPr marL="0" indent="0">
              <a:buNone/>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r>
              <a:rPr lang="en-US" sz="1800">
                <a:latin typeface="Arial"/>
                <a:cs typeface="Arial"/>
              </a:rPr>
              <a:t>You can find details of </a:t>
            </a:r>
            <a:r>
              <a:rPr lang="en-US" sz="1800">
                <a:latin typeface="Arial"/>
                <a:cs typeface="Arial"/>
                <a:hlinkClick r:id="rId5"/>
              </a:rPr>
              <a:t>the recent changes we've made based on your feedback</a:t>
            </a:r>
            <a:r>
              <a:rPr lang="en-US" sz="1800">
                <a:latin typeface="Arial"/>
                <a:cs typeface="Arial"/>
              </a:rPr>
              <a:t> on our website!</a:t>
            </a:r>
            <a:endParaRPr lang="en-US" sz="1800">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244408" y="6093296"/>
            <a:ext cx="658416" cy="441014"/>
          </a:xfrm>
          <a:prstGeom prst="rect">
            <a:avLst/>
          </a:prstGeom>
        </p:spPr>
      </p:pic>
      <p:pic>
        <p:nvPicPr>
          <p:cNvPr id="6" name="Content Placeholder 5">
            <a:extLst>
              <a:ext uri="{FF2B5EF4-FFF2-40B4-BE49-F238E27FC236}">
                <a16:creationId xmlns:a16="http://schemas.microsoft.com/office/drawing/2014/main" id="{9421DE43-0376-7E63-DDDB-E744DD821257}"/>
              </a:ext>
              <a:ext uri="{C183D7F6-B498-43B3-948B-1728B52AA6E4}">
                <adec:decorative xmlns:adec="http://schemas.microsoft.com/office/drawing/2017/decorative" val="1"/>
              </a:ext>
            </a:extLst>
          </p:cNvPr>
          <p:cNvPicPr>
            <a:picLocks noGrp="1" noChangeAspect="1"/>
          </p:cNvPicPr>
          <p:nvPr>
            <p:ph sz="half" idx="1"/>
          </p:nvPr>
        </p:nvPicPr>
        <p:blipFill>
          <a:blip r:embed="rId7"/>
          <a:stretch>
            <a:fillRect/>
          </a:stretch>
        </p:blipFill>
        <p:spPr>
          <a:xfrm>
            <a:off x="5936971" y="2035143"/>
            <a:ext cx="3010192" cy="3003623"/>
          </a:xfrm>
        </p:spPr>
      </p:pic>
    </p:spTree>
    <p:extLst>
      <p:ext uri="{BB962C8B-B14F-4D97-AF65-F5344CB8AC3E}">
        <p14:creationId xmlns:p14="http://schemas.microsoft.com/office/powerpoint/2010/main" val="4103796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hidden="1">
            <a:extLst>
              <a:ext uri="{FF2B5EF4-FFF2-40B4-BE49-F238E27FC236}">
                <a16:creationId xmlns:a16="http://schemas.microsoft.com/office/drawing/2014/main" id="{C3A32566-1BF5-477E-8A37-636A71F507E2}"/>
              </a:ext>
            </a:extLst>
          </p:cNvPr>
          <p:cNvSpPr>
            <a:spLocks noGrp="1"/>
          </p:cNvSpPr>
          <p:nvPr>
            <p:ph type="title"/>
          </p:nvPr>
        </p:nvSpPr>
        <p:spPr>
          <a:xfrm>
            <a:off x="95067" y="112052"/>
            <a:ext cx="8117928" cy="926225"/>
          </a:xfrm>
        </p:spPr>
        <p:txBody>
          <a:bodyPr vert="horz" lIns="91440" tIns="45720" rIns="91440" bIns="45720" anchor="t" anchorCtr="0"/>
          <a:lstStyle/>
          <a:p>
            <a:pPr algn="l"/>
            <a:r>
              <a:rPr lang="en-US" sz="3600" b="1" dirty="0">
                <a:latin typeface="Arial"/>
                <a:cs typeface="Arial"/>
              </a:rPr>
              <a:t>Scottish Book Trust are a national charity. Donate now to give the life-changing magic of books to a child.</a:t>
            </a:r>
            <a:endParaRPr lang="en-US" sz="3600" b="1" dirty="0">
              <a:latin typeface="Arial" panose="020B0604020202020204" pitchFamily="34" charset="0"/>
              <a:cs typeface="Arial" panose="020B0604020202020204" pitchFamily="34" charset="0"/>
            </a:endParaRPr>
          </a:p>
        </p:txBody>
      </p:sp>
      <p:pic>
        <p:nvPicPr>
          <p:cNvPr id="6" name="Content Placeholder 5" descr="Scottish Book Trust charity fundraising leaflet.&#10;&#10;&quot;Callum has never shared a bedtime story with Mog. &#10;Too many children in Scotland do not have books at home. Books bring families together, comfort children and inspire joy. &#10;Donate now to give the life-changing magic of books to a child like Callum.&#10;&#10;scottishbooktrust.com/donate&quot;">
            <a:extLst>
              <a:ext uri="{FF2B5EF4-FFF2-40B4-BE49-F238E27FC236}">
                <a16:creationId xmlns:a16="http://schemas.microsoft.com/office/drawing/2014/main" id="{9421DE43-0376-7E63-DDDB-E744DD821257}"/>
              </a:ext>
            </a:extLst>
          </p:cNvPr>
          <p:cNvPicPr>
            <a:picLocks noGrp="1" noChangeAspect="1"/>
          </p:cNvPicPr>
          <p:nvPr>
            <p:ph sz="half" idx="1"/>
          </p:nvPr>
        </p:nvPicPr>
        <p:blipFill>
          <a:blip r:embed="rId4"/>
          <a:stretch>
            <a:fillRect/>
          </a:stretch>
        </p:blipFill>
        <p:spPr>
          <a:xfrm>
            <a:off x="0" y="1758"/>
            <a:ext cx="9144000" cy="6856242"/>
          </a:xfrm>
        </p:spPr>
      </p:pic>
      <p:sp>
        <p:nvSpPr>
          <p:cNvPr id="8" name="Content Placeholder 7" hidden="1"/>
          <p:cNvSpPr>
            <a:spLocks noGrp="1"/>
          </p:cNvSpPr>
          <p:nvPr>
            <p:ph sz="half" idx="2"/>
          </p:nvPr>
        </p:nvSpPr>
        <p:spPr>
          <a:xfrm>
            <a:off x="177220" y="1925087"/>
            <a:ext cx="7859752" cy="1002927"/>
          </a:xfrm>
        </p:spPr>
        <p:txBody>
          <a:bodyPr vert="horz" lIns="91440" tIns="45720" rIns="91440" bIns="45720" anchor="t"/>
          <a:lstStyle/>
          <a:p>
            <a:pPr marL="0" indent="0">
              <a:buNone/>
            </a:pPr>
            <a:r>
              <a:rPr lang="en-US" sz="1800">
                <a:latin typeface="Arial"/>
                <a:cs typeface="Arial"/>
              </a:rPr>
              <a:t>You can support the work of Scottish Book Trust by nominating us as a charity partnership for your school or community fundraising. </a:t>
            </a:r>
            <a:endParaRPr lang="en-US" sz="1800">
              <a:latin typeface="Arial" panose="020B0604020202020204" pitchFamily="34" charset="0"/>
              <a:cs typeface="Arial" panose="020B0604020202020204" pitchFamily="34" charset="0"/>
            </a:endParaRPr>
          </a:p>
        </p:txBody>
      </p:sp>
      <p:sp>
        <p:nvSpPr>
          <p:cNvPr id="10" name="TextBox 9" hidden="1">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hidden="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44408" y="6093296"/>
            <a:ext cx="658416" cy="441014"/>
          </a:xfrm>
          <a:prstGeom prst="rect">
            <a:avLst/>
          </a:prstGeom>
        </p:spPr>
      </p:pic>
    </p:spTree>
    <p:extLst>
      <p:ext uri="{BB962C8B-B14F-4D97-AF65-F5344CB8AC3E}">
        <p14:creationId xmlns:p14="http://schemas.microsoft.com/office/powerpoint/2010/main" val="870354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solidFill>
                  <a:schemeClr val="bg1"/>
                </a:solidFill>
                <a:latin typeface="Arial" panose="020B0604020202020204" pitchFamily="34" charset="0"/>
                <a:cs typeface="Arial" panose="020B0604020202020204" pitchFamily="34" charset="0"/>
              </a:rPr>
              <a:t>Thank you</a:t>
            </a:r>
          </a:p>
        </p:txBody>
      </p:sp>
      <p:sp>
        <p:nvSpPr>
          <p:cNvPr id="3" name="Subtitle 2"/>
          <p:cNvSpPr>
            <a:spLocks noGrp="1"/>
          </p:cNvSpPr>
          <p:nvPr>
            <p:ph type="subTitle" idx="1"/>
          </p:nvPr>
        </p:nvSpPr>
        <p:spPr>
          <a:xfrm>
            <a:off x="1371600" y="2924944"/>
            <a:ext cx="6400800" cy="1111309"/>
          </a:xfrm>
        </p:spPr>
        <p:txBody>
          <a:bodyPr>
            <a:noAutofit/>
          </a:bodyPr>
          <a:lstStyle/>
          <a:p>
            <a:r>
              <a:rPr lang="en-US" sz="2800">
                <a:solidFill>
                  <a:schemeClr val="bg1"/>
                </a:solidFill>
                <a:latin typeface="Arial" panose="020B0604020202020204" pitchFamily="34" charset="0"/>
                <a:cs typeface="Arial" panose="020B0604020202020204" pitchFamily="34" charset="0"/>
              </a:rPr>
              <a:t>liam.mccallum@scottishbooktrust.com</a:t>
            </a:r>
          </a:p>
          <a:p>
            <a:r>
              <a:rPr lang="en-US" sz="2800">
                <a:solidFill>
                  <a:schemeClr val="bg1"/>
                </a:solidFill>
                <a:latin typeface="Arial" panose="020B0604020202020204" pitchFamily="34" charset="0"/>
                <a:cs typeface="Arial" panose="020B0604020202020204" pitchFamily="34" charset="0"/>
              </a:rPr>
              <a:t>clara.owen@scottishbooktrust.com</a:t>
            </a:r>
          </a:p>
          <a:p>
            <a:r>
              <a:rPr lang="en-US" sz="2800">
                <a:solidFill>
                  <a:schemeClr val="bg1"/>
                </a:solidFill>
                <a:latin typeface="Arial" panose="020B0604020202020204" pitchFamily="34" charset="0"/>
                <a:cs typeface="Arial" panose="020B0604020202020204" pitchFamily="34" charset="0"/>
              </a:rPr>
              <a:t>readingschools@scottishbooktrust.com</a:t>
            </a:r>
          </a:p>
          <a:p>
            <a:r>
              <a:rPr lang="en-US" sz="1800">
                <a:solidFill>
                  <a:schemeClr val="bg1"/>
                </a:solidFill>
                <a:latin typeface="Arial" panose="020B0604020202020204" pitchFamily="34" charset="0"/>
                <a:cs typeface="Arial" panose="020B0604020202020204" pitchFamily="34" charset="0"/>
              </a:rPr>
              <a:t>    </a:t>
            </a:r>
            <a:endParaRPr lang="en-US" sz="1800">
              <a:latin typeface="Arial" panose="020B0604020202020204" pitchFamily="34" charset="0"/>
              <a:cs typeface="Arial" panose="020B0604020202020204" pitchFamily="34" charset="0"/>
            </a:endParaRPr>
          </a:p>
        </p:txBody>
      </p:sp>
      <p:sp>
        <p:nvSpPr>
          <p:cNvPr id="12" name="Rectangle 11">
            <a:extLst>
              <a:ext uri="{C183D7F6-B498-43B3-948B-1728B52AA6E4}">
                <adec:decorative xmlns:adec="http://schemas.microsoft.com/office/drawing/2017/decorative" val="1"/>
              </a:ext>
            </a:extLst>
          </p:cNvPr>
          <p:cNvSpPr/>
          <p:nvPr/>
        </p:nvSpPr>
        <p:spPr>
          <a:xfrm>
            <a:off x="381000" y="6172200"/>
            <a:ext cx="4388225" cy="3757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Scottish Book Trust is a national charity changing lives through reading and writing. Registered company SC184248 | Scottish charity SC027669</a:t>
            </a: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7" name="Picture 1" descr="Fb for email footer">
            <a:hlinkClick r:id="rId3"/>
            <a:extLst>
              <a:ext uri="{FF2B5EF4-FFF2-40B4-BE49-F238E27FC236}">
                <a16:creationId xmlns:a16="http://schemas.microsoft.com/office/drawing/2014/main" id="{389C21D6-AF38-95AD-D230-473CF0E2F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300" y="4747039"/>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w for email footer">
            <a:hlinkClick r:id="rId5"/>
            <a:extLst>
              <a:ext uri="{FF2B5EF4-FFF2-40B4-BE49-F238E27FC236}">
                <a16:creationId xmlns:a16="http://schemas.microsoft.com/office/drawing/2014/main" id="{CFFC8527-4246-5664-B8BC-1F9F0B9440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5825" y="4747039"/>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descr="In for email footer">
            <a:hlinkClick r:id="rId7"/>
            <a:extLst>
              <a:ext uri="{FF2B5EF4-FFF2-40B4-BE49-F238E27FC236}">
                <a16:creationId xmlns:a16="http://schemas.microsoft.com/office/drawing/2014/main" id="{FD639FFB-6683-ECEF-A623-7CEBD3F21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350" y="4747038"/>
            <a:ext cx="390525" cy="390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229A995E-FBD4-3D37-7CEB-5CB22117EB51}"/>
              </a:ext>
            </a:extLst>
          </p:cNvPr>
          <p:cNvSpPr>
            <a:spLocks noChangeArrowheads="1"/>
          </p:cNvSpPr>
          <p:nvPr/>
        </p:nvSpPr>
        <p:spPr bwMode="auto">
          <a:xfrm>
            <a:off x="3035300" y="428983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5">
            <a:extLst>
              <a:ext uri="{FF2B5EF4-FFF2-40B4-BE49-F238E27FC236}">
                <a16:creationId xmlns:a16="http://schemas.microsoft.com/office/drawing/2014/main" id="{645AA460-F574-5EEF-B39D-D2D7339EB6D4}"/>
              </a:ext>
            </a:extLst>
          </p:cNvPr>
          <p:cNvSpPr>
            <a:spLocks noChangeArrowheads="1"/>
          </p:cNvSpPr>
          <p:nvPr/>
        </p:nvSpPr>
        <p:spPr bwMode="auto">
          <a:xfrm>
            <a:off x="3035300" y="51375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82E696A9-B61B-1FBB-85BA-EAA7EABC9B31}"/>
              </a:ext>
            </a:extLst>
          </p:cNvPr>
          <p:cNvSpPr>
            <a:spLocks noChangeArrowheads="1"/>
          </p:cNvSpPr>
          <p:nvPr/>
        </p:nvSpPr>
        <p:spPr bwMode="auto">
          <a:xfrm>
            <a:off x="3035300" y="552808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F79DD5D9-8447-FF15-6A30-17265676DF5C}"/>
              </a:ext>
            </a:extLst>
          </p:cNvPr>
          <p:cNvSpPr>
            <a:spLocks noChangeArrowheads="1"/>
          </p:cNvSpPr>
          <p:nvPr/>
        </p:nvSpPr>
        <p:spPr bwMode="auto">
          <a:xfrm>
            <a:off x="3035300" y="59186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915303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400" b="1">
                <a:latin typeface="Arial" panose="020B0604020202020204" pitchFamily="34" charset="0"/>
                <a:cs typeface="Arial" panose="020B0604020202020204" pitchFamily="34" charset="0"/>
              </a:rPr>
              <a:t>Scottish Book Trust</a:t>
            </a:r>
          </a:p>
        </p:txBody>
      </p:sp>
      <p:sp>
        <p:nvSpPr>
          <p:cNvPr id="7" name="Content Placeholder 6"/>
          <p:cNvSpPr>
            <a:spLocks noGrp="1"/>
          </p:cNvSpPr>
          <p:nvPr>
            <p:ph sz="half" idx="1"/>
          </p:nvPr>
        </p:nvSpPr>
        <p:spPr>
          <a:xfrm>
            <a:off x="457200" y="1295400"/>
            <a:ext cx="8147248" cy="3733801"/>
          </a:xfrm>
        </p:spPr>
        <p:txBody>
          <a:bodyPr/>
          <a:lstStyle/>
          <a:p>
            <a:pPr marL="0" indent="0">
              <a:buNone/>
            </a:pPr>
            <a:r>
              <a:rPr lang="en-GB" sz="2400" b="0" i="0" dirty="0">
                <a:solidFill>
                  <a:srgbClr val="343432"/>
                </a:solidFill>
                <a:effectLst/>
                <a:latin typeface="Arial"/>
                <a:cs typeface="Arial"/>
              </a:rPr>
              <a:t>We are a national charity </a:t>
            </a:r>
            <a:r>
              <a:rPr lang="en-GB" sz="2400" b="0" i="0" dirty="0">
                <a:solidFill>
                  <a:srgbClr val="1F1F1F"/>
                </a:solidFill>
                <a:effectLst/>
                <a:latin typeface="Arial"/>
                <a:cs typeface="Arial"/>
              </a:rPr>
              <a:t>that has been bringing the</a:t>
            </a:r>
            <a:r>
              <a:rPr lang="en-GB" sz="2400" dirty="0">
                <a:solidFill>
                  <a:srgbClr val="1F1F1F"/>
                </a:solidFill>
                <a:latin typeface="Arial"/>
                <a:cs typeface="Arial"/>
              </a:rPr>
              <a:t> transformational</a:t>
            </a:r>
            <a:r>
              <a:rPr lang="en-GB" sz="2400" b="0" i="0" dirty="0">
                <a:solidFill>
                  <a:srgbClr val="1F1F1F"/>
                </a:solidFill>
                <a:effectLst/>
                <a:latin typeface="Arial"/>
                <a:cs typeface="Arial"/>
              </a:rPr>
              <a:t> benefits of reading and writing to everyone in Scotland since 1998.</a:t>
            </a:r>
            <a:endParaRPr lang="en-US" sz="2400" dirty="0"/>
          </a:p>
          <a:p>
            <a:endParaRPr lang="en-GB" sz="2400" dirty="0">
              <a:solidFill>
                <a:srgbClr val="1F1F1F"/>
              </a:solidFill>
              <a:latin typeface="Arial" panose="020B0604020202020204" pitchFamily="34" charset="0"/>
              <a:cs typeface="Arial" panose="020B0604020202020204" pitchFamily="34" charset="0"/>
            </a:endParaRPr>
          </a:p>
          <a:p>
            <a:pPr marL="0" indent="0">
              <a:buNone/>
            </a:pPr>
            <a:r>
              <a:rPr lang="en-GB" sz="2400" b="0" i="0" dirty="0">
                <a:solidFill>
                  <a:srgbClr val="1F1F1F"/>
                </a:solidFill>
                <a:effectLst/>
                <a:latin typeface="Arial"/>
                <a:cs typeface="Arial"/>
              </a:rPr>
              <a:t>We</a:t>
            </a:r>
            <a:r>
              <a:rPr lang="en-GB" sz="2400" dirty="0">
                <a:solidFill>
                  <a:srgbClr val="343432"/>
                </a:solidFill>
                <a:latin typeface="Arial"/>
                <a:cs typeface="Arial"/>
              </a:rPr>
              <a:t> </a:t>
            </a:r>
            <a:r>
              <a:rPr lang="en-GB" sz="2400" b="0" i="0" dirty="0">
                <a:solidFill>
                  <a:srgbClr val="343432"/>
                </a:solidFill>
                <a:effectLst/>
                <a:latin typeface="Arial"/>
                <a:cs typeface="Arial"/>
              </a:rPr>
              <a:t>believe books, reading and writing have the power to change lives. A love of reading </a:t>
            </a:r>
            <a:r>
              <a:rPr lang="en-GB" sz="2400" b="1" i="0" dirty="0">
                <a:solidFill>
                  <a:srgbClr val="343432"/>
                </a:solidFill>
                <a:effectLst/>
                <a:latin typeface="Arial"/>
                <a:cs typeface="Arial"/>
              </a:rPr>
              <a:t>inspires creativity</a:t>
            </a:r>
            <a:r>
              <a:rPr lang="en-GB" sz="2400" b="0" i="0" dirty="0">
                <a:solidFill>
                  <a:srgbClr val="343432"/>
                </a:solidFill>
                <a:effectLst/>
                <a:latin typeface="Arial"/>
                <a:cs typeface="Arial"/>
              </a:rPr>
              <a:t>, improves </a:t>
            </a:r>
            <a:r>
              <a:rPr lang="en-GB" sz="2400" b="1" i="0" dirty="0">
                <a:solidFill>
                  <a:srgbClr val="343432"/>
                </a:solidFill>
                <a:effectLst/>
                <a:latin typeface="Arial"/>
                <a:cs typeface="Arial"/>
              </a:rPr>
              <a:t>employment opportunities</a:t>
            </a:r>
            <a:r>
              <a:rPr lang="en-GB" sz="2400" b="0" i="0" dirty="0">
                <a:solidFill>
                  <a:srgbClr val="343432"/>
                </a:solidFill>
                <a:effectLst/>
                <a:latin typeface="Arial"/>
                <a:cs typeface="Arial"/>
              </a:rPr>
              <a:t>, </a:t>
            </a:r>
            <a:r>
              <a:rPr lang="en-GB" sz="2400" b="1" i="0" dirty="0">
                <a:solidFill>
                  <a:srgbClr val="343432"/>
                </a:solidFill>
                <a:effectLst/>
                <a:latin typeface="Arial"/>
                <a:cs typeface="Arial"/>
              </a:rPr>
              <a:t>mental health </a:t>
            </a:r>
            <a:r>
              <a:rPr lang="en-GB" sz="2400" b="0" i="0" dirty="0">
                <a:solidFill>
                  <a:srgbClr val="343432"/>
                </a:solidFill>
                <a:effectLst/>
                <a:latin typeface="Arial"/>
                <a:cs typeface="Arial"/>
              </a:rPr>
              <a:t>and </a:t>
            </a:r>
            <a:r>
              <a:rPr lang="en-GB" sz="2400" b="1" i="0" dirty="0">
                <a:solidFill>
                  <a:srgbClr val="343432"/>
                </a:solidFill>
                <a:effectLst/>
                <a:latin typeface="Arial"/>
                <a:cs typeface="Arial"/>
              </a:rPr>
              <a:t>wellbeing</a:t>
            </a:r>
            <a:r>
              <a:rPr lang="en-GB" sz="2400" b="0" i="0" dirty="0">
                <a:solidFill>
                  <a:srgbClr val="343432"/>
                </a:solidFill>
                <a:effectLst/>
                <a:latin typeface="Arial"/>
                <a:cs typeface="Arial"/>
              </a:rPr>
              <a:t> and is one of the most effective ways to help </a:t>
            </a:r>
            <a:r>
              <a:rPr lang="en-GB" sz="2400" b="1" i="0" dirty="0">
                <a:solidFill>
                  <a:srgbClr val="343432"/>
                </a:solidFill>
                <a:effectLst/>
                <a:latin typeface="Arial"/>
                <a:cs typeface="Arial"/>
              </a:rPr>
              <a:t>break the poverty cycle</a:t>
            </a:r>
            <a:r>
              <a:rPr lang="en-GB" sz="2400" b="0" i="0" dirty="0">
                <a:solidFill>
                  <a:srgbClr val="343432"/>
                </a:solidFill>
                <a:effectLst/>
                <a:latin typeface="Arial"/>
                <a:cs typeface="Arial"/>
              </a:rPr>
              <a:t>.</a:t>
            </a:r>
          </a:p>
          <a:p>
            <a:pPr marL="0" indent="0">
              <a:buNone/>
            </a:pPr>
            <a:endParaRPr lang="en-US" sz="2400" dirty="0">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pic>
        <p:nvPicPr>
          <p:cNvPr id="2" name="Content Placeholder 5" descr="Parents and child reading a book">
            <a:extLst>
              <a:ext uri="{FF2B5EF4-FFF2-40B4-BE49-F238E27FC236}">
                <a16:creationId xmlns:a16="http://schemas.microsoft.com/office/drawing/2014/main" id="{88B3414C-7E45-4959-232E-D41744B39A10}"/>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653491" y="4651452"/>
            <a:ext cx="1909650" cy="2123492"/>
          </a:xfrm>
        </p:spPr>
      </p:pic>
    </p:spTree>
    <p:extLst>
      <p:ext uri="{BB962C8B-B14F-4D97-AF65-F5344CB8AC3E}">
        <p14:creationId xmlns:p14="http://schemas.microsoft.com/office/powerpoint/2010/main" val="343395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400" b="1">
                <a:latin typeface="Arial" panose="020B0604020202020204" pitchFamily="34" charset="0"/>
                <a:cs typeface="Arial" panose="020B0604020202020204" pitchFamily="34" charset="0"/>
              </a:rPr>
              <a:t>Reading for Pleasure</a:t>
            </a:r>
          </a:p>
        </p:txBody>
      </p:sp>
      <p:sp>
        <p:nvSpPr>
          <p:cNvPr id="7" name="Content Placeholder 6"/>
          <p:cNvSpPr>
            <a:spLocks noGrp="1"/>
          </p:cNvSpPr>
          <p:nvPr>
            <p:ph sz="half" idx="1"/>
          </p:nvPr>
        </p:nvSpPr>
        <p:spPr>
          <a:xfrm>
            <a:off x="251520" y="1052736"/>
            <a:ext cx="7992888" cy="3733801"/>
          </a:xfrm>
        </p:spPr>
        <p:txBody>
          <a:bodyPr/>
          <a:lstStyle/>
          <a:p>
            <a:pPr marL="0" indent="0" algn="l" rtl="0" fontAlgn="base">
              <a:buNone/>
            </a:pPr>
            <a:r>
              <a:rPr lang="en-US" sz="3200" b="1">
                <a:solidFill>
                  <a:schemeClr val="accent5"/>
                </a:solidFill>
                <a:latin typeface="Arial" panose="020B0604020202020204" pitchFamily="34" charset="0"/>
                <a:cs typeface="Arial" panose="020B0604020202020204" pitchFamily="34" charset="0"/>
              </a:rPr>
              <a:t>Reading for pleasure is the single most important indicator of a child’s future success.</a:t>
            </a:r>
            <a:r>
              <a:rPr lang="en-GB" sz="1400" b="0" i="0" u="none" strike="noStrike">
                <a:solidFill>
                  <a:srgbClr val="000000"/>
                </a:solidFill>
                <a:effectLst/>
                <a:latin typeface="Arial" panose="020B0604020202020204" pitchFamily="34" charset="0"/>
              </a:rPr>
              <a:t> </a:t>
            </a:r>
          </a:p>
          <a:p>
            <a:pPr marL="0" indent="0" algn="l" rtl="0" fontAlgn="base">
              <a:buNone/>
            </a:pPr>
            <a:endParaRPr lang="en-GB" sz="1400" b="0" i="0" u="none" strike="noStrike">
              <a:solidFill>
                <a:srgbClr val="000000"/>
              </a:solidFill>
              <a:effectLst/>
              <a:latin typeface="Arial" panose="020B0604020202020204" pitchFamily="34" charset="0"/>
            </a:endParaRPr>
          </a:p>
          <a:p>
            <a:pPr marL="0" indent="0" algn="l" rtl="0" fontAlgn="base">
              <a:buNone/>
            </a:pPr>
            <a:r>
              <a:rPr lang="en-GB" sz="1800" b="1" i="0" u="none" strike="noStrike">
                <a:solidFill>
                  <a:srgbClr val="000000"/>
                </a:solidFill>
                <a:effectLst/>
                <a:latin typeface="Arial" panose="020B0604020202020204" pitchFamily="34" charset="0"/>
              </a:rPr>
              <a:t>Reading offers:</a:t>
            </a:r>
            <a:r>
              <a:rPr lang="en-GB" sz="1800" b="1" i="0">
                <a:solidFill>
                  <a:srgbClr val="000000"/>
                </a:solidFill>
                <a:effectLst/>
                <a:latin typeface="Arial" panose="020B0604020202020204" pitchFamily="34" charset="0"/>
              </a:rPr>
              <a:t>​</a:t>
            </a:r>
            <a:endParaRPr lang="en-GB" sz="2800" b="1"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Comfort and connection</a:t>
            </a:r>
            <a:r>
              <a:rPr lang="en-GB" sz="1800" b="0" i="0">
                <a:solidFill>
                  <a:srgbClr val="000000"/>
                </a:solidFill>
                <a:effectLst/>
                <a:latin typeface="Arial" panose="020B0604020202020204" pitchFamily="34" charset="0"/>
              </a:rPr>
              <a:t>​</a:t>
            </a:r>
            <a:endParaRPr lang="en-GB" sz="28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Insight and understanding into other worlds and experiences</a:t>
            </a:r>
            <a:r>
              <a:rPr lang="en-US" sz="1800" b="0" i="0">
                <a:solidFill>
                  <a:srgbClr val="000000"/>
                </a:solidFill>
                <a:effectLst/>
                <a:latin typeface="Arial" panose="020B0604020202020204" pitchFamily="34" charset="0"/>
              </a:rPr>
              <a:t>​</a:t>
            </a:r>
            <a:endParaRPr lang="en-US" sz="28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Escapism</a:t>
            </a:r>
            <a:r>
              <a:rPr lang="en-US" sz="1800" b="0" i="0">
                <a:solidFill>
                  <a:srgbClr val="000000"/>
                </a:solidFill>
                <a:effectLst/>
                <a:latin typeface="Arial" panose="020B0604020202020204" pitchFamily="34" charset="0"/>
              </a:rPr>
              <a:t>​</a:t>
            </a:r>
            <a:endParaRPr lang="en-US" sz="28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Can reduce stress and anxiety</a:t>
            </a:r>
            <a:r>
              <a:rPr lang="en-US" sz="1800" b="0" i="0">
                <a:solidFill>
                  <a:srgbClr val="000000"/>
                </a:solidFill>
                <a:effectLst/>
                <a:latin typeface="Arial" panose="020B0604020202020204" pitchFamily="34" charset="0"/>
              </a:rPr>
              <a:t>​</a:t>
            </a: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Models of good social skills</a:t>
            </a:r>
            <a:r>
              <a:rPr lang="en-US" sz="1800" b="0" i="0">
                <a:solidFill>
                  <a:srgbClr val="000000"/>
                </a:solidFill>
                <a:effectLst/>
                <a:latin typeface="Arial" panose="020B0604020202020204" pitchFamily="34" charset="0"/>
              </a:rPr>
              <a:t>​</a:t>
            </a:r>
            <a:endParaRPr lang="en-US" sz="28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A soothing wind-down to help us to sleep better</a:t>
            </a:r>
            <a:r>
              <a:rPr lang="en-US" sz="1800" b="0" i="0">
                <a:solidFill>
                  <a:srgbClr val="000000"/>
                </a:solidFill>
                <a:effectLst/>
                <a:latin typeface="Arial" panose="020B0604020202020204" pitchFamily="34" charset="0"/>
              </a:rPr>
              <a:t>​</a:t>
            </a:r>
          </a:p>
          <a:p>
            <a:pPr algn="l" rtl="0" fontAlgn="base">
              <a:buFont typeface="Arial" panose="020B0604020202020204" pitchFamily="34" charset="0"/>
              <a:buChar char="•"/>
            </a:pPr>
            <a:endParaRPr lang="en-GB" sz="1600" b="0" i="0">
              <a:solidFill>
                <a:srgbClr val="000000"/>
              </a:solidFill>
              <a:effectLst/>
              <a:latin typeface="Segoe UI" panose="020B0502040204020203" pitchFamily="34" charset="0"/>
            </a:endParaRPr>
          </a:p>
          <a:p>
            <a:pPr marL="0" indent="0" algn="l" rtl="0" fontAlgn="base">
              <a:buNone/>
            </a:pPr>
            <a:r>
              <a:rPr lang="en-GB" sz="1800">
                <a:solidFill>
                  <a:srgbClr val="000000"/>
                </a:solidFill>
                <a:latin typeface="Arial" panose="020B0604020202020204" pitchFamily="34" charset="0"/>
              </a:rPr>
              <a:t>R</a:t>
            </a:r>
            <a:r>
              <a:rPr lang="en-GB" sz="1800" b="0" i="0" u="none" strike="noStrike">
                <a:solidFill>
                  <a:srgbClr val="000000"/>
                </a:solidFill>
                <a:effectLst/>
                <a:latin typeface="Arial" panose="020B0604020202020204" pitchFamily="34" charset="0"/>
              </a:rPr>
              <a:t>eading is a social and emotional investment, with the potential for invaluable returns.</a:t>
            </a:r>
            <a:endParaRPr lang="en-GB" sz="2800" b="0" i="0">
              <a:solidFill>
                <a:srgbClr val="000000"/>
              </a:solidFill>
              <a:effectLst/>
              <a:latin typeface="Segoe UI" panose="020B0502040204020203" pitchFamily="34" charset="0"/>
            </a:endParaRPr>
          </a:p>
          <a:p>
            <a:pPr marL="0" indent="0">
              <a:buNone/>
            </a:pPr>
            <a:endParaRPr lang="en-US" sz="4000" b="1">
              <a:solidFill>
                <a:schemeClr val="accent5"/>
              </a:solidFill>
              <a:latin typeface="Arial" panose="020B0604020202020204" pitchFamily="34" charset="0"/>
              <a:cs typeface="Arial" panose="020B0604020202020204" pitchFamily="34" charset="0"/>
            </a:endParaRPr>
          </a:p>
          <a:p>
            <a:endParaRPr lang="en-US" sz="3600" b="1">
              <a:solidFill>
                <a:schemeClr val="accent5"/>
              </a:solidFill>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spTree>
    <p:extLst>
      <p:ext uri="{BB962C8B-B14F-4D97-AF65-F5344CB8AC3E}">
        <p14:creationId xmlns:p14="http://schemas.microsoft.com/office/powerpoint/2010/main" val="3299814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108641" y="165227"/>
            <a:ext cx="8229600" cy="1143000"/>
          </a:xfrm>
        </p:spPr>
        <p:txBody>
          <a:bodyPr anchor="t" anchorCtr="0"/>
          <a:lstStyle/>
          <a:p>
            <a:pPr algn="l"/>
            <a:r>
              <a:rPr lang="en-US" sz="4000" b="1">
                <a:latin typeface="Arial" panose="020B0604020202020204" pitchFamily="34" charset="0"/>
                <a:cs typeface="Arial" panose="020B0604020202020204" pitchFamily="34" charset="0"/>
              </a:rPr>
              <a:t>Reading for Pleasure: attainment</a:t>
            </a:r>
          </a:p>
        </p:txBody>
      </p:sp>
      <p:sp>
        <p:nvSpPr>
          <p:cNvPr id="7" name="Content Placeholder 6"/>
          <p:cNvSpPr>
            <a:spLocks noGrp="1"/>
          </p:cNvSpPr>
          <p:nvPr>
            <p:ph sz="half" idx="1"/>
          </p:nvPr>
        </p:nvSpPr>
        <p:spPr>
          <a:xfrm>
            <a:off x="293833" y="1124744"/>
            <a:ext cx="7859216" cy="4776909"/>
          </a:xfrm>
        </p:spPr>
        <p:txBody>
          <a:bodyPr/>
          <a:lstStyle/>
          <a:p>
            <a:pPr marL="0" indent="0" fontAlgn="base">
              <a:buNone/>
            </a:pPr>
            <a:r>
              <a:rPr lang="en-GB" sz="1800" b="0" i="0" u="none" strike="noStrike">
                <a:solidFill>
                  <a:srgbClr val="000000"/>
                </a:solidFill>
                <a:effectLst/>
                <a:latin typeface="Arial" panose="020B0604020202020204" pitchFamily="34" charset="0"/>
              </a:rPr>
              <a:t>The Organisation for Economic Co-operation and Development found that </a:t>
            </a:r>
            <a:r>
              <a:rPr lang="en-GB" sz="1800" b="1" i="0" u="none" strike="noStrike">
                <a:solidFill>
                  <a:srgbClr val="000000"/>
                </a:solidFill>
                <a:effectLst/>
                <a:latin typeface="Arial" panose="020B0604020202020204" pitchFamily="34" charset="0"/>
              </a:rPr>
              <a:t>whether or not a child enjoys reading is more important to their educational success than their family background </a:t>
            </a:r>
            <a:r>
              <a:rPr lang="en-US" sz="1800" b="0" i="0">
                <a:solidFill>
                  <a:srgbClr val="000000"/>
                </a:solidFill>
                <a:effectLst/>
                <a:latin typeface="Arial" panose="020B0604020202020204" pitchFamily="34" charset="0"/>
              </a:rPr>
              <a:t>​</a:t>
            </a:r>
            <a:br>
              <a:rPr lang="en-US" sz="1800" b="0" i="0">
                <a:solidFill>
                  <a:srgbClr val="000000"/>
                </a:solidFill>
                <a:effectLst/>
                <a:latin typeface="Arial" panose="020B0604020202020204" pitchFamily="34" charset="0"/>
              </a:rPr>
            </a:br>
            <a:r>
              <a:rPr lang="en-GB" sz="1800" b="0" i="0" u="none" strike="noStrike">
                <a:solidFill>
                  <a:srgbClr val="595959"/>
                </a:solidFill>
                <a:effectLst/>
                <a:latin typeface="Arial" panose="020B0604020202020204" pitchFamily="34" charset="0"/>
              </a:rPr>
              <a:t>OECD. (2002). </a:t>
            </a:r>
            <a:r>
              <a:rPr lang="en-GB" sz="1800" b="0" i="1" u="none" strike="noStrike">
                <a:solidFill>
                  <a:srgbClr val="595959"/>
                </a:solidFill>
                <a:effectLst/>
                <a:latin typeface="Arial" panose="020B0604020202020204" pitchFamily="34" charset="0"/>
              </a:rPr>
              <a:t>Reading for change: performance and engagement across countries: results from PISA 2000.</a:t>
            </a:r>
            <a:r>
              <a:rPr lang="en-GB" sz="1800" b="0" i="0" u="none" strike="noStrike">
                <a:solidFill>
                  <a:srgbClr val="595959"/>
                </a:solidFill>
                <a:effectLst/>
                <a:latin typeface="Arial" panose="020B0604020202020204" pitchFamily="34" charset="0"/>
              </a:rPr>
              <a:t> Paris: OECD Publishing.</a:t>
            </a:r>
            <a:r>
              <a:rPr lang="en-US" sz="1800" b="0" i="0">
                <a:solidFill>
                  <a:srgbClr val="595959"/>
                </a:solidFill>
                <a:effectLst/>
                <a:latin typeface="Arial" panose="020B0604020202020204" pitchFamily="34" charset="0"/>
              </a:rPr>
              <a:t>​</a:t>
            </a:r>
          </a:p>
          <a:p>
            <a:pPr marL="0" indent="0" fontAlgn="base">
              <a:buNone/>
            </a:pPr>
            <a:endParaRPr lang="en-GB" sz="1600" b="0" i="0">
              <a:solidFill>
                <a:srgbClr val="000000"/>
              </a:solidFill>
              <a:effectLst/>
              <a:latin typeface="Segoe UI" panose="020B0502040204020203" pitchFamily="34" charset="0"/>
            </a:endParaRPr>
          </a:p>
          <a:p>
            <a:pPr marL="0" indent="0" algn="l" rtl="0" fontAlgn="base">
              <a:buNone/>
            </a:pPr>
            <a:r>
              <a:rPr lang="en-GB" sz="1800" b="0" i="0" u="none" strike="noStrike">
                <a:solidFill>
                  <a:srgbClr val="000000"/>
                </a:solidFill>
                <a:effectLst/>
                <a:latin typeface="Arial" panose="020B0604020202020204" pitchFamily="34" charset="0"/>
              </a:rPr>
              <a:t>The 2009 PISA survey (OECD, 2010) shows that increasing reading engagement could </a:t>
            </a:r>
            <a:r>
              <a:rPr lang="en-GB" sz="1800" b="1" i="0" u="none" strike="noStrike">
                <a:solidFill>
                  <a:srgbClr val="000000"/>
                </a:solidFill>
                <a:effectLst/>
                <a:latin typeface="Arial" panose="020B0604020202020204" pitchFamily="34" charset="0"/>
              </a:rPr>
              <a:t>mitigate 30% of the attainment gap</a:t>
            </a:r>
            <a:r>
              <a:rPr lang="en-GB" sz="1800" b="0" i="0" u="none" strike="noStrike">
                <a:solidFill>
                  <a:srgbClr val="000000"/>
                </a:solidFill>
                <a:effectLst/>
                <a:latin typeface="Arial" panose="020B0604020202020204" pitchFamily="34" charset="0"/>
              </a:rPr>
              <a:t> associated with socio-economic disadvantage. </a:t>
            </a:r>
            <a:r>
              <a:rPr lang="en-GB" sz="1800" b="0" i="0">
                <a:solidFill>
                  <a:srgbClr val="000000"/>
                </a:solidFill>
                <a:effectLst/>
                <a:latin typeface="Arial" panose="020B0604020202020204" pitchFamily="34" charset="0"/>
              </a:rPr>
              <a:t>​</a:t>
            </a:r>
            <a:br>
              <a:rPr lang="en-GB" sz="1800" b="0" i="0">
                <a:solidFill>
                  <a:srgbClr val="000000"/>
                </a:solidFill>
                <a:effectLst/>
                <a:latin typeface="Arial" panose="020B0604020202020204" pitchFamily="34" charset="0"/>
              </a:rPr>
            </a:br>
            <a:r>
              <a:rPr lang="en-GB" sz="1800" b="0" i="0" u="none" strike="noStrike" err="1">
                <a:solidFill>
                  <a:srgbClr val="595959"/>
                </a:solidFill>
                <a:effectLst/>
                <a:latin typeface="Arial" panose="020B0604020202020204" pitchFamily="34" charset="0"/>
              </a:rPr>
              <a:t>Sosu</a:t>
            </a:r>
            <a:r>
              <a:rPr lang="en-GB" sz="1800" b="0" i="0" u="none" strike="noStrike">
                <a:solidFill>
                  <a:srgbClr val="595959"/>
                </a:solidFill>
                <a:effectLst/>
                <a:latin typeface="Arial" panose="020B0604020202020204" pitchFamily="34" charset="0"/>
              </a:rPr>
              <a:t>, E., &amp; Ellis, S. (2014). </a:t>
            </a:r>
            <a:r>
              <a:rPr lang="en-GB" sz="1800" b="0" i="1" u="none" strike="noStrike">
                <a:solidFill>
                  <a:srgbClr val="595959"/>
                </a:solidFill>
                <a:effectLst/>
                <a:latin typeface="Arial" panose="020B0604020202020204" pitchFamily="34" charset="0"/>
              </a:rPr>
              <a:t>Closing the attainment gap in Scottish education.</a:t>
            </a:r>
            <a:r>
              <a:rPr lang="en-GB" sz="1800" b="0" i="0" u="none" strike="noStrike">
                <a:solidFill>
                  <a:srgbClr val="595959"/>
                </a:solidFill>
                <a:effectLst/>
                <a:latin typeface="Arial" panose="020B0604020202020204" pitchFamily="34" charset="0"/>
              </a:rPr>
              <a:t> York: Joseph Rowntree Foundation. </a:t>
            </a:r>
          </a:p>
          <a:p>
            <a:pPr marL="0" indent="0" algn="l" rtl="0" fontAlgn="base">
              <a:buNone/>
            </a:pPr>
            <a:endParaRPr lang="en-GB" sz="1800" b="0" i="0" u="none" strike="noStrike">
              <a:solidFill>
                <a:srgbClr val="595959"/>
              </a:solidFill>
              <a:effectLst/>
              <a:latin typeface="Arial" panose="020B0604020202020204" pitchFamily="34" charset="0"/>
            </a:endParaRPr>
          </a:p>
          <a:p>
            <a:pPr marL="0" indent="0" algn="l" rtl="0" fontAlgn="base">
              <a:buNone/>
            </a:pPr>
            <a:r>
              <a:rPr lang="en-GB" sz="1800" b="0" i="0" u="none" strike="noStrike">
                <a:solidFill>
                  <a:srgbClr val="000000"/>
                </a:solidFill>
                <a:effectLst/>
                <a:latin typeface="Arial" panose="020B0604020202020204" pitchFamily="34" charset="0"/>
              </a:rPr>
              <a:t>It was found in one study of high school students in the USA that </a:t>
            </a:r>
            <a:r>
              <a:rPr lang="en-GB" sz="1800" b="1" i="0" u="none" strike="noStrike">
                <a:solidFill>
                  <a:srgbClr val="000000"/>
                </a:solidFill>
                <a:effectLst/>
                <a:latin typeface="Arial" panose="020B0604020202020204" pitchFamily="34" charset="0"/>
              </a:rPr>
              <a:t>those who said they read for pleasure showed higher grade averages in not only English, but also Mathematics and Science</a:t>
            </a:r>
            <a:r>
              <a:rPr lang="en-GB" sz="1800" b="0" i="0" u="none" strike="noStrike">
                <a:solidFill>
                  <a:srgbClr val="000000"/>
                </a:solidFill>
                <a:effectLst/>
                <a:latin typeface="Arial" panose="020B0604020202020204" pitchFamily="34" charset="0"/>
              </a:rPr>
              <a:t> subjects </a:t>
            </a:r>
            <a:r>
              <a:rPr lang="en-US" sz="1800" u="none" strike="noStrike">
                <a:solidFill>
                  <a:srgbClr val="000000"/>
                </a:solidFill>
                <a:latin typeface="Arial" panose="020B0604020202020204" pitchFamily="34" charset="0"/>
              </a:rPr>
              <a:t>.</a:t>
            </a:r>
            <a:endParaRPr lang="en-US" b="0" i="0">
              <a:solidFill>
                <a:srgbClr val="000000"/>
              </a:solidFill>
              <a:effectLst/>
              <a:latin typeface="Segoe UI" panose="020B0502040204020203" pitchFamily="34" charset="0"/>
            </a:endParaRPr>
          </a:p>
          <a:p>
            <a:pPr marL="0" indent="0" algn="l" rtl="0" fontAlgn="base">
              <a:buNone/>
            </a:pPr>
            <a:r>
              <a:rPr lang="en-GB" sz="1800" b="0" i="0" u="none" strike="noStrike">
                <a:solidFill>
                  <a:srgbClr val="595959"/>
                </a:solidFill>
                <a:effectLst/>
                <a:latin typeface="Arial" panose="020B0604020202020204" pitchFamily="34" charset="0"/>
              </a:rPr>
              <a:t>Whitten </a:t>
            </a:r>
            <a:r>
              <a:rPr lang="en-GB" sz="1800" b="0" i="1" u="none" strike="noStrike">
                <a:solidFill>
                  <a:srgbClr val="595959"/>
                </a:solidFill>
                <a:effectLst/>
                <a:latin typeface="Arial" panose="020B0604020202020204" pitchFamily="34" charset="0"/>
              </a:rPr>
              <a:t>et al., </a:t>
            </a:r>
            <a:r>
              <a:rPr lang="en-GB" sz="1800" b="0" i="0" u="none" strike="noStrike">
                <a:solidFill>
                  <a:srgbClr val="595959"/>
                </a:solidFill>
                <a:effectLst/>
                <a:latin typeface="Arial" panose="020B0604020202020204" pitchFamily="34" charset="0"/>
              </a:rPr>
              <a:t>(2016)</a:t>
            </a:r>
            <a:endParaRPr lang="en-GB" b="1" i="0">
              <a:solidFill>
                <a:srgbClr val="000000"/>
              </a:solidFill>
              <a:effectLst/>
              <a:latin typeface="Segoe UI" panose="020B0502040204020203"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pic>
        <p:nvPicPr>
          <p:cNvPr id="3" name="Content Placeholder 4">
            <a:extLst>
              <a:ext uri="{FF2B5EF4-FFF2-40B4-BE49-F238E27FC236}">
                <a16:creationId xmlns:a16="http://schemas.microsoft.com/office/drawing/2014/main" id="{4EEC3BF9-1263-0FDE-3E18-EDF4BE1B6DE0}"/>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rot="1103580">
            <a:off x="7790864" y="3437622"/>
            <a:ext cx="1094752" cy="1536982"/>
          </a:xfrm>
        </p:spPr>
      </p:pic>
    </p:spTree>
    <p:extLst>
      <p:ext uri="{BB962C8B-B14F-4D97-AF65-F5344CB8AC3E}">
        <p14:creationId xmlns:p14="http://schemas.microsoft.com/office/powerpoint/2010/main" val="2124227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000" b="1">
                <a:latin typeface="Arial" panose="020B0604020202020204" pitchFamily="34" charset="0"/>
                <a:cs typeface="Arial" panose="020B0604020202020204" pitchFamily="34" charset="0"/>
              </a:rPr>
              <a:t>Reading for Pleasure: empathy</a:t>
            </a:r>
          </a:p>
        </p:txBody>
      </p:sp>
      <p:sp>
        <p:nvSpPr>
          <p:cNvPr id="7" name="Content Placeholder 6"/>
          <p:cNvSpPr>
            <a:spLocks noGrp="1"/>
          </p:cNvSpPr>
          <p:nvPr>
            <p:ph sz="half" idx="1"/>
          </p:nvPr>
        </p:nvSpPr>
        <p:spPr>
          <a:xfrm>
            <a:off x="488310" y="1441957"/>
            <a:ext cx="7859216" cy="3733801"/>
          </a:xfrm>
        </p:spPr>
        <p:txBody>
          <a:bodyPr/>
          <a:lstStyle/>
          <a:p>
            <a:pPr marL="0" indent="0" algn="l" rtl="0" fontAlgn="base">
              <a:buNone/>
            </a:pPr>
            <a:r>
              <a:rPr lang="en-GB" sz="1800" b="0" i="0" u="none" strike="noStrike">
                <a:solidFill>
                  <a:srgbClr val="000000"/>
                </a:solidFill>
                <a:effectLst/>
                <a:latin typeface="Arial" panose="020B0604020202020204" pitchFamily="34" charset="0"/>
              </a:rPr>
              <a:t>A 2016 study found that </a:t>
            </a:r>
            <a:r>
              <a:rPr lang="en-GB" sz="1800" b="1" i="0" u="none" strike="noStrike">
                <a:solidFill>
                  <a:srgbClr val="000000"/>
                </a:solidFill>
                <a:effectLst/>
                <a:latin typeface="Arial" panose="020B0604020202020204" pitchFamily="34" charset="0"/>
              </a:rPr>
              <a:t>gaining an understanding of different people, countries and cultures </a:t>
            </a:r>
            <a:r>
              <a:rPr lang="en-GB" sz="1800" b="0" i="0" u="none" strike="noStrike">
                <a:solidFill>
                  <a:srgbClr val="000000"/>
                </a:solidFill>
                <a:effectLst/>
                <a:latin typeface="Arial" panose="020B0604020202020204" pitchFamily="34" charset="0"/>
              </a:rPr>
              <a:t>was seen to be the number one emotional benefit of reading, with as many as 57% of people agreeing that reading makes them </a:t>
            </a:r>
            <a:r>
              <a:rPr lang="en-GB" sz="1800" b="1" i="0" u="none" strike="noStrike">
                <a:solidFill>
                  <a:srgbClr val="000000"/>
                </a:solidFill>
                <a:effectLst/>
                <a:latin typeface="Arial" panose="020B0604020202020204" pitchFamily="34" charset="0"/>
              </a:rPr>
              <a:t>interested in the world outside their own</a:t>
            </a:r>
            <a:r>
              <a:rPr lang="en-GB" sz="1800" b="0" i="0" u="none" strike="noStrike">
                <a:solidFill>
                  <a:srgbClr val="000000"/>
                </a:solidFill>
                <a:effectLst/>
                <a:latin typeface="Arial" panose="020B0604020202020204" pitchFamily="34" charset="0"/>
              </a:rPr>
              <a:t>.</a:t>
            </a:r>
            <a:r>
              <a:rPr lang="en-US" sz="1800" b="0" i="0">
                <a:solidFill>
                  <a:srgbClr val="000000"/>
                </a:solidFill>
                <a:effectLst/>
                <a:latin typeface="Arial" panose="020B0604020202020204" pitchFamily="34" charset="0"/>
              </a:rPr>
              <a:t>​</a:t>
            </a:r>
            <a:br>
              <a:rPr lang="en-US" sz="1800" b="0" i="0">
                <a:solidFill>
                  <a:srgbClr val="000000"/>
                </a:solidFill>
                <a:effectLst/>
                <a:latin typeface="Arial" panose="020B0604020202020204" pitchFamily="34" charset="0"/>
              </a:rPr>
            </a:br>
            <a:r>
              <a:rPr lang="en-GB" sz="1800" b="0" i="0" u="none" strike="noStrike" err="1">
                <a:solidFill>
                  <a:srgbClr val="595959"/>
                </a:solidFill>
                <a:effectLst/>
                <a:latin typeface="Arial" panose="020B0604020202020204" pitchFamily="34" charset="0"/>
              </a:rPr>
              <a:t>Billington</a:t>
            </a:r>
            <a:r>
              <a:rPr lang="en-GB" sz="1800" b="0" i="0" u="none" strike="noStrike">
                <a:solidFill>
                  <a:srgbClr val="595959"/>
                </a:solidFill>
                <a:effectLst/>
                <a:latin typeface="Arial" panose="020B0604020202020204" pitchFamily="34" charset="0"/>
              </a:rPr>
              <a:t>, J. (2016). The untold power of the book. London: Reading Agency.</a:t>
            </a:r>
            <a:r>
              <a:rPr lang="en-US" sz="1800" b="0" i="0">
                <a:solidFill>
                  <a:srgbClr val="595959"/>
                </a:solidFill>
                <a:effectLst/>
                <a:latin typeface="Arial" panose="020B0604020202020204" pitchFamily="34" charset="0"/>
              </a:rPr>
              <a:t>​</a:t>
            </a:r>
            <a:endParaRPr lang="en-US" sz="1200" b="0" i="0">
              <a:solidFill>
                <a:srgbClr val="000000"/>
              </a:solidFill>
              <a:effectLst/>
              <a:latin typeface="Segoe UI" panose="020B0502040204020203" pitchFamily="34" charset="0"/>
            </a:endParaRPr>
          </a:p>
          <a:p>
            <a:pPr marL="0" indent="0" algn="l" rtl="0" fontAlgn="base">
              <a:buNone/>
            </a:pPr>
            <a:endParaRPr lang="en-GB" sz="1200" b="0" i="0">
              <a:solidFill>
                <a:srgbClr val="000000"/>
              </a:solidFill>
              <a:effectLst/>
              <a:latin typeface="Segoe UI" panose="020B0502040204020203" pitchFamily="34" charset="0"/>
            </a:endParaRPr>
          </a:p>
          <a:p>
            <a:pPr marL="0" indent="0" algn="l" rtl="0" fontAlgn="base">
              <a:buNone/>
            </a:pPr>
            <a:r>
              <a:rPr lang="en-GB" sz="1800" b="0" i="0" u="none" strike="noStrike">
                <a:solidFill>
                  <a:srgbClr val="000000"/>
                </a:solidFill>
                <a:effectLst/>
                <a:latin typeface="Arial" panose="020B0604020202020204" pitchFamily="34" charset="0"/>
              </a:rPr>
              <a:t>Two thirds of readers report </a:t>
            </a:r>
            <a:r>
              <a:rPr lang="en-GB" sz="1800" b="1" i="0" u="none" strike="noStrike">
                <a:solidFill>
                  <a:srgbClr val="000000"/>
                </a:solidFill>
                <a:effectLst/>
                <a:latin typeface="Arial" panose="020B0604020202020204" pitchFamily="34" charset="0"/>
              </a:rPr>
              <a:t>strong empathy </a:t>
            </a:r>
            <a:r>
              <a:rPr lang="en-GB" sz="1800" b="0" i="0" u="none" strike="noStrike">
                <a:solidFill>
                  <a:srgbClr val="000000"/>
                </a:solidFill>
                <a:effectLst/>
                <a:latin typeface="Arial" panose="020B0604020202020204" pitchFamily="34" charset="0"/>
              </a:rPr>
              <a:t>versus less than half of non-readers (48%). What’s more, people who read for just 30 minutes a week are 23% </a:t>
            </a:r>
            <a:r>
              <a:rPr lang="en-GB" sz="1800" b="1" i="0" u="none" strike="noStrike">
                <a:solidFill>
                  <a:srgbClr val="000000"/>
                </a:solidFill>
                <a:effectLst/>
                <a:latin typeface="Arial" panose="020B0604020202020204" pitchFamily="34" charset="0"/>
              </a:rPr>
              <a:t>more likely to understand other people’s feelings</a:t>
            </a:r>
            <a:r>
              <a:rPr lang="en-GB" sz="1800" b="0" i="0" u="none" strike="noStrike">
                <a:solidFill>
                  <a:srgbClr val="000000"/>
                </a:solidFill>
                <a:effectLst/>
                <a:latin typeface="Arial" panose="020B0604020202020204" pitchFamily="34" charset="0"/>
              </a:rPr>
              <a:t>.</a:t>
            </a:r>
            <a:r>
              <a:rPr lang="en-GB" sz="1800" b="0" i="0">
                <a:solidFill>
                  <a:srgbClr val="000000"/>
                </a:solidFill>
                <a:effectLst/>
                <a:latin typeface="Arial" panose="020B0604020202020204" pitchFamily="34" charset="0"/>
              </a:rPr>
              <a:t>​</a:t>
            </a:r>
            <a:br>
              <a:rPr lang="en-GB" sz="1800" b="0" i="0">
                <a:solidFill>
                  <a:srgbClr val="000000"/>
                </a:solidFill>
                <a:effectLst/>
                <a:latin typeface="Arial" panose="020B0604020202020204" pitchFamily="34" charset="0"/>
              </a:rPr>
            </a:br>
            <a:r>
              <a:rPr lang="en-GB" sz="1800" b="0" i="0" u="none" strike="noStrike" err="1">
                <a:solidFill>
                  <a:srgbClr val="595959"/>
                </a:solidFill>
                <a:effectLst/>
                <a:latin typeface="Arial" panose="020B0604020202020204" pitchFamily="34" charset="0"/>
              </a:rPr>
              <a:t>Billington</a:t>
            </a:r>
            <a:r>
              <a:rPr lang="en-GB" sz="1800" b="0" i="0" u="none" strike="noStrike">
                <a:solidFill>
                  <a:srgbClr val="595959"/>
                </a:solidFill>
                <a:effectLst/>
                <a:latin typeface="Arial" panose="020B0604020202020204" pitchFamily="34" charset="0"/>
              </a:rPr>
              <a:t>, J. (2015). Reading between the lines: the benefits of reading for pleasure. Liverpool: University of Liverpool.</a:t>
            </a:r>
            <a:endParaRPr lang="en-GB" sz="1200" b="0" i="0">
              <a:solidFill>
                <a:srgbClr val="000000"/>
              </a:solidFill>
              <a:effectLst/>
              <a:latin typeface="Segoe UI" panose="020B0502040204020203"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pic>
        <p:nvPicPr>
          <p:cNvPr id="2" name="Content Placeholder 3">
            <a:extLst>
              <a:ext uri="{FF2B5EF4-FFF2-40B4-BE49-F238E27FC236}">
                <a16:creationId xmlns:a16="http://schemas.microsoft.com/office/drawing/2014/main" id="{73D84EB9-42AF-5F41-0F9C-35FA43AB0190}"/>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881582" y="4585969"/>
            <a:ext cx="3605443" cy="1977405"/>
          </a:xfrm>
        </p:spPr>
      </p:pic>
    </p:spTree>
    <p:extLst>
      <p:ext uri="{BB962C8B-B14F-4D97-AF65-F5344CB8AC3E}">
        <p14:creationId xmlns:p14="http://schemas.microsoft.com/office/powerpoint/2010/main" val="360666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000" b="1">
                <a:latin typeface="Arial" panose="020B0604020202020204" pitchFamily="34" charset="0"/>
                <a:cs typeface="Arial" panose="020B0604020202020204" pitchFamily="34" charset="0"/>
              </a:rPr>
              <a:t>Reading for Pleasure: self-esteem and mental health</a:t>
            </a:r>
          </a:p>
        </p:txBody>
      </p:sp>
      <p:sp>
        <p:nvSpPr>
          <p:cNvPr id="7" name="Content Placeholder 6"/>
          <p:cNvSpPr>
            <a:spLocks noGrp="1"/>
          </p:cNvSpPr>
          <p:nvPr>
            <p:ph sz="half" idx="1"/>
          </p:nvPr>
        </p:nvSpPr>
        <p:spPr>
          <a:xfrm>
            <a:off x="457200" y="1807623"/>
            <a:ext cx="7859216" cy="3733801"/>
          </a:xfrm>
        </p:spPr>
        <p:txBody>
          <a:bodyPr/>
          <a:lstStyle/>
          <a:p>
            <a:pPr marL="0" indent="0" algn="l" rtl="0" fontAlgn="base">
              <a:buNone/>
            </a:pPr>
            <a:r>
              <a:rPr lang="en-GB" sz="1800" b="0" i="0" u="none" strike="noStrike">
                <a:solidFill>
                  <a:srgbClr val="000000"/>
                </a:solidFill>
                <a:effectLst/>
                <a:latin typeface="Arial" panose="020B0604020202020204" pitchFamily="34" charset="0"/>
              </a:rPr>
              <a:t>The Millennium Cohort Study found that reading for pleasure </a:t>
            </a:r>
            <a:r>
              <a:rPr lang="en-GB" sz="1800" b="1" i="0" u="none" strike="noStrike">
                <a:solidFill>
                  <a:srgbClr val="000000"/>
                </a:solidFill>
                <a:effectLst/>
                <a:latin typeface="Arial" panose="020B0604020202020204" pitchFamily="34" charset="0"/>
              </a:rPr>
              <a:t>increases self-esteem </a:t>
            </a:r>
            <a:r>
              <a:rPr lang="en-GB" sz="1800" b="0" i="0" u="none" strike="noStrike">
                <a:solidFill>
                  <a:srgbClr val="000000"/>
                </a:solidFill>
                <a:effectLst/>
                <a:latin typeface="Arial" panose="020B0604020202020204" pitchFamily="34" charset="0"/>
              </a:rPr>
              <a:t>at age 11, regardless of demographic, socioeconomic, and familial confounders. </a:t>
            </a:r>
            <a:r>
              <a:rPr lang="en-US" sz="1800" b="0" i="0">
                <a:solidFill>
                  <a:srgbClr val="000000"/>
                </a:solidFill>
                <a:effectLst/>
                <a:latin typeface="Arial" panose="020B0604020202020204" pitchFamily="34" charset="0"/>
              </a:rPr>
              <a:t>​</a:t>
            </a:r>
            <a:br>
              <a:rPr lang="en-US" sz="1800" b="0" i="0">
                <a:solidFill>
                  <a:srgbClr val="000000"/>
                </a:solidFill>
                <a:effectLst/>
                <a:latin typeface="Arial" panose="020B0604020202020204" pitchFamily="34" charset="0"/>
              </a:rPr>
            </a:br>
            <a:r>
              <a:rPr lang="en-GB" sz="1800" b="0" i="0" u="none" strike="noStrike">
                <a:solidFill>
                  <a:srgbClr val="595959"/>
                </a:solidFill>
                <a:effectLst/>
                <a:latin typeface="Arial" panose="020B0604020202020204" pitchFamily="34" charset="0"/>
              </a:rPr>
              <a:t>Mak, H.W., &amp; </a:t>
            </a:r>
            <a:r>
              <a:rPr lang="en-GB" sz="1800" b="0" i="0" u="none" strike="noStrike" err="1">
                <a:solidFill>
                  <a:srgbClr val="595959"/>
                </a:solidFill>
                <a:effectLst/>
                <a:latin typeface="Arial" panose="020B0604020202020204" pitchFamily="34" charset="0"/>
              </a:rPr>
              <a:t>Fancourt</a:t>
            </a:r>
            <a:r>
              <a:rPr lang="en-GB" sz="1800" b="0" i="0" u="none" strike="noStrike">
                <a:solidFill>
                  <a:srgbClr val="595959"/>
                </a:solidFill>
                <a:effectLst/>
                <a:latin typeface="Arial" panose="020B0604020202020204" pitchFamily="34" charset="0"/>
              </a:rPr>
              <a:t>, D. (2019). </a:t>
            </a:r>
            <a:r>
              <a:rPr lang="en-GB" sz="1800" b="0" i="1" u="none" strike="noStrike">
                <a:solidFill>
                  <a:srgbClr val="595959"/>
                </a:solidFill>
                <a:effectLst/>
                <a:latin typeface="Arial" panose="020B0604020202020204" pitchFamily="34" charset="0"/>
              </a:rPr>
              <a:t>Arts engagement and self‐esteem in children: results from a propensity score matching analysis</a:t>
            </a:r>
            <a:r>
              <a:rPr lang="en-GB" sz="1800" b="0" i="0" u="none" strike="noStrike">
                <a:solidFill>
                  <a:srgbClr val="595959"/>
                </a:solidFill>
                <a:effectLst/>
                <a:latin typeface="Arial" panose="020B0604020202020204" pitchFamily="34" charset="0"/>
              </a:rPr>
              <a:t>. Ann. N.Y. Acad. Sci. 1449, 36-45.</a:t>
            </a:r>
            <a:r>
              <a:rPr lang="en-US" sz="1800" b="0" i="0">
                <a:solidFill>
                  <a:srgbClr val="595959"/>
                </a:solidFill>
                <a:effectLst/>
                <a:latin typeface="Arial" panose="020B0604020202020204" pitchFamily="34" charset="0"/>
              </a:rPr>
              <a:t>​</a:t>
            </a:r>
            <a:endParaRPr lang="en-US" sz="1200" b="0" i="0">
              <a:solidFill>
                <a:srgbClr val="000000"/>
              </a:solidFill>
              <a:effectLst/>
              <a:latin typeface="Segoe UI" panose="020B0502040204020203" pitchFamily="34" charset="0"/>
            </a:endParaRPr>
          </a:p>
          <a:p>
            <a:pPr marL="0" indent="0" algn="l" rtl="0" fontAlgn="base">
              <a:buNone/>
            </a:pPr>
            <a:endParaRPr lang="en-GB" sz="1200" b="0" i="0">
              <a:solidFill>
                <a:srgbClr val="000000"/>
              </a:solidFill>
              <a:effectLst/>
              <a:latin typeface="Segoe UI" panose="020B0502040204020203" pitchFamily="34" charset="0"/>
            </a:endParaRPr>
          </a:p>
          <a:p>
            <a:pPr marL="0" indent="0" algn="l" rtl="0" fontAlgn="base">
              <a:buNone/>
            </a:pPr>
            <a:endParaRPr lang="en-GB" sz="1200" b="0" i="0">
              <a:solidFill>
                <a:srgbClr val="000000"/>
              </a:solidFill>
              <a:effectLst/>
              <a:latin typeface="Segoe UI" panose="020B0502040204020203" pitchFamily="34" charset="0"/>
            </a:endParaRPr>
          </a:p>
          <a:p>
            <a:pPr marL="0" indent="0" algn="l" rtl="0" fontAlgn="base">
              <a:buNone/>
            </a:pPr>
            <a:r>
              <a:rPr lang="en-GB" sz="1800" b="0" i="0" u="none" strike="noStrike">
                <a:solidFill>
                  <a:srgbClr val="000000"/>
                </a:solidFill>
                <a:effectLst/>
                <a:latin typeface="Arial" panose="020B0604020202020204" pitchFamily="34" charset="0"/>
              </a:rPr>
              <a:t>Children who are the most engaged with literacy </a:t>
            </a:r>
            <a:r>
              <a:rPr lang="en-GB" sz="1800" b="1" i="0" u="none" strike="noStrike">
                <a:solidFill>
                  <a:srgbClr val="000000"/>
                </a:solidFill>
                <a:effectLst/>
                <a:latin typeface="Arial" panose="020B0604020202020204" pitchFamily="34" charset="0"/>
              </a:rPr>
              <a:t>are three times more likely to have higher levels of mental wellbeing </a:t>
            </a:r>
            <a:r>
              <a:rPr lang="en-GB" sz="1800" b="0" i="0" u="none" strike="noStrike">
                <a:solidFill>
                  <a:srgbClr val="000000"/>
                </a:solidFill>
                <a:effectLst/>
                <a:latin typeface="Arial" panose="020B0604020202020204" pitchFamily="34" charset="0"/>
              </a:rPr>
              <a:t>than children who are the least engaged</a:t>
            </a:r>
            <a:r>
              <a:rPr lang="en-US" sz="1800" b="0" i="0">
                <a:solidFill>
                  <a:srgbClr val="000000"/>
                </a:solidFill>
                <a:effectLst/>
                <a:latin typeface="Arial" panose="020B0604020202020204" pitchFamily="34" charset="0"/>
              </a:rPr>
              <a:t>​</a:t>
            </a:r>
            <a:br>
              <a:rPr lang="en-US" sz="1800" b="0" i="0">
                <a:solidFill>
                  <a:srgbClr val="000000"/>
                </a:solidFill>
                <a:effectLst/>
                <a:latin typeface="Arial" panose="020B0604020202020204" pitchFamily="34" charset="0"/>
              </a:rPr>
            </a:br>
            <a:r>
              <a:rPr lang="en-GB" sz="1800" b="0" i="0" u="none" strike="noStrike">
                <a:solidFill>
                  <a:srgbClr val="595959"/>
                </a:solidFill>
                <a:effectLst/>
                <a:latin typeface="Arial" panose="020B0604020202020204" pitchFamily="34" charset="0"/>
              </a:rPr>
              <a:t>Clark, C., &amp; </a:t>
            </a:r>
            <a:r>
              <a:rPr lang="en-GB" sz="1800" b="0" i="0" u="none" strike="noStrike" err="1">
                <a:solidFill>
                  <a:srgbClr val="595959"/>
                </a:solidFill>
                <a:effectLst/>
                <a:latin typeface="Arial" panose="020B0604020202020204" pitchFamily="34" charset="0"/>
              </a:rPr>
              <a:t>Teravainen</a:t>
            </a:r>
            <a:r>
              <a:rPr lang="en-GB" sz="1800" b="0" i="0" u="none" strike="noStrike">
                <a:solidFill>
                  <a:srgbClr val="595959"/>
                </a:solidFill>
                <a:effectLst/>
                <a:latin typeface="Arial" panose="020B0604020202020204" pitchFamily="34" charset="0"/>
              </a:rPr>
              <a:t>-Goff, A. (2018). </a:t>
            </a:r>
            <a:r>
              <a:rPr lang="en-GB" sz="1800" b="0" i="1" u="none" strike="noStrike">
                <a:solidFill>
                  <a:srgbClr val="595959"/>
                </a:solidFill>
                <a:effectLst/>
                <a:latin typeface="Arial" panose="020B0604020202020204" pitchFamily="34" charset="0"/>
              </a:rPr>
              <a:t>Mental wellbeing, reading and writing. </a:t>
            </a:r>
            <a:r>
              <a:rPr lang="en-GB" sz="1800" b="0" i="0" u="none" strike="noStrike">
                <a:solidFill>
                  <a:srgbClr val="595959"/>
                </a:solidFill>
                <a:effectLst/>
                <a:latin typeface="Arial" panose="020B0604020202020204" pitchFamily="34" charset="0"/>
              </a:rPr>
              <a:t>London: National Literacy Trust.</a:t>
            </a:r>
            <a:endParaRPr lang="en-US" sz="1200" b="0" i="0">
              <a:solidFill>
                <a:srgbClr val="000000"/>
              </a:solidFill>
              <a:effectLst/>
              <a:latin typeface="Segoe UI" panose="020B0502040204020203"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pic>
        <p:nvPicPr>
          <p:cNvPr id="2" name="Content Placeholder 24">
            <a:extLst>
              <a:ext uri="{FF2B5EF4-FFF2-40B4-BE49-F238E27FC236}">
                <a16:creationId xmlns:a16="http://schemas.microsoft.com/office/drawing/2014/main" id="{DA3A341F-7985-C0A6-2202-3307FB7A572C}"/>
              </a:ext>
              <a:ext uri="{C183D7F6-B498-43B3-948B-1728B52AA6E4}">
                <adec:decorative xmlns:adec="http://schemas.microsoft.com/office/drawing/2017/decorative" val="1"/>
              </a:ext>
            </a:extLst>
          </p:cNvPr>
          <p:cNvPicPr>
            <a:picLocks noGrp="1" noChangeAspect="1"/>
          </p:cNvPicPr>
          <p:nvPr>
            <p:ph sz="half" idx="2"/>
          </p:nvPr>
        </p:nvPicPr>
        <p:blipFill>
          <a:blip r:embed="rId5"/>
          <a:stretch>
            <a:fillRect/>
          </a:stretch>
        </p:blipFill>
        <p:spPr>
          <a:xfrm>
            <a:off x="3923928" y="5591174"/>
            <a:ext cx="3517418" cy="1120353"/>
          </a:xfrm>
        </p:spPr>
      </p:pic>
    </p:spTree>
    <p:extLst>
      <p:ext uri="{BB962C8B-B14F-4D97-AF65-F5344CB8AC3E}">
        <p14:creationId xmlns:p14="http://schemas.microsoft.com/office/powerpoint/2010/main" val="160855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400" b="1">
                <a:latin typeface="Arial" panose="020B0604020202020204" pitchFamily="34" charset="0"/>
                <a:cs typeface="Arial" panose="020B0604020202020204" pitchFamily="34" charset="0"/>
              </a:rPr>
              <a:t>Recovery planning</a:t>
            </a:r>
          </a:p>
        </p:txBody>
      </p:sp>
      <p:sp>
        <p:nvSpPr>
          <p:cNvPr id="7" name="Content Placeholder 6"/>
          <p:cNvSpPr>
            <a:spLocks noGrp="1"/>
          </p:cNvSpPr>
          <p:nvPr>
            <p:ph sz="half" idx="1"/>
          </p:nvPr>
        </p:nvSpPr>
        <p:spPr>
          <a:xfrm>
            <a:off x="457200" y="1416017"/>
            <a:ext cx="8147248" cy="3733801"/>
          </a:xfrm>
        </p:spPr>
        <p:txBody>
          <a:bodyPr/>
          <a:lstStyle/>
          <a:p>
            <a:pPr marL="0" indent="0" algn="l" rtl="0" fontAlgn="base">
              <a:buNone/>
            </a:pPr>
            <a:r>
              <a:rPr lang="en-GB" sz="1800" b="0" i="0" u="none" strike="noStrike">
                <a:solidFill>
                  <a:srgbClr val="000000"/>
                </a:solidFill>
                <a:effectLst/>
                <a:latin typeface="Arial" panose="020B0604020202020204" pitchFamily="34" charset="0"/>
              </a:rPr>
              <a:t>“The majority of participants held the view that school building closures had a </a:t>
            </a:r>
            <a:r>
              <a:rPr lang="en-GB" sz="1800" b="1" i="0" u="none" strike="noStrike">
                <a:solidFill>
                  <a:srgbClr val="000000"/>
                </a:solidFill>
                <a:effectLst/>
                <a:latin typeface="Arial" panose="020B0604020202020204" pitchFamily="34" charset="0"/>
              </a:rPr>
              <a:t>negative effect on pupil progress and attainment</a:t>
            </a:r>
            <a:r>
              <a:rPr lang="en-GB" sz="1800" b="0" i="0" u="none" strike="noStrike">
                <a:solidFill>
                  <a:srgbClr val="000000"/>
                </a:solidFill>
                <a:effectLst/>
                <a:latin typeface="Arial" panose="020B0604020202020204" pitchFamily="34" charset="0"/>
              </a:rPr>
              <a:t>. Children and young people who were most negatively affected by school building closure included those adversely affected by poverty.” </a:t>
            </a:r>
            <a:r>
              <a:rPr lang="en-GB" sz="1800" b="0" i="0" u="none" strike="noStrike">
                <a:solidFill>
                  <a:schemeClr val="tx1">
                    <a:lumMod val="50000"/>
                    <a:lumOff val="50000"/>
                  </a:schemeClr>
                </a:solidFill>
                <a:effectLst/>
                <a:latin typeface="Arial" panose="020B0604020202020204" pitchFamily="34" charset="0"/>
              </a:rPr>
              <a:t>(Education Scotland, Pupil Equity Audit)</a:t>
            </a:r>
            <a:r>
              <a:rPr lang="en-US" sz="1800" b="0" i="0">
                <a:solidFill>
                  <a:schemeClr val="tx1">
                    <a:lumMod val="50000"/>
                    <a:lumOff val="50000"/>
                  </a:schemeClr>
                </a:solidFill>
                <a:effectLst/>
                <a:latin typeface="Arial" panose="020B0604020202020204" pitchFamily="34" charset="0"/>
              </a:rPr>
              <a:t>​</a:t>
            </a:r>
          </a:p>
          <a:p>
            <a:pPr marL="0" indent="0" algn="l" rtl="0" fontAlgn="base">
              <a:buNone/>
            </a:pPr>
            <a:endParaRPr lang="en-US" b="0" i="0">
              <a:solidFill>
                <a:srgbClr val="000000"/>
              </a:solidFill>
              <a:effectLst/>
              <a:latin typeface="Arial" panose="020B0604020202020204" pitchFamily="34" charset="0"/>
            </a:endParaRPr>
          </a:p>
          <a:p>
            <a:pPr marL="0" indent="0" algn="l" rtl="0" fontAlgn="base">
              <a:buNone/>
            </a:pPr>
            <a:r>
              <a:rPr lang="en-GB" sz="1800" b="0" i="0" u="none" strike="noStrike">
                <a:solidFill>
                  <a:srgbClr val="000000"/>
                </a:solidFill>
                <a:effectLst/>
                <a:latin typeface="Arial" panose="020B0604020202020204" pitchFamily="34" charset="0"/>
              </a:rPr>
              <a:t>“There has been a massive gap for the pupils who were in P1, now in P2. They </a:t>
            </a:r>
            <a:r>
              <a:rPr lang="en-GB" sz="1800" b="1" i="0" u="none" strike="noStrike">
                <a:solidFill>
                  <a:srgbClr val="000000"/>
                </a:solidFill>
                <a:effectLst/>
                <a:latin typeface="Arial" panose="020B0604020202020204" pitchFamily="34" charset="0"/>
              </a:rPr>
              <a:t>missed that golden period of learning to read</a:t>
            </a:r>
            <a:r>
              <a:rPr lang="en-GB" sz="1800" b="0" i="0" u="none" strike="noStrike">
                <a:solidFill>
                  <a:srgbClr val="000000"/>
                </a:solidFill>
                <a:effectLst/>
                <a:latin typeface="Arial" panose="020B0604020202020204" pitchFamily="34" charset="0"/>
              </a:rPr>
              <a:t>.” </a:t>
            </a:r>
            <a:r>
              <a:rPr lang="en-GB" sz="1800" b="0" i="0" u="none" strike="noStrike">
                <a:solidFill>
                  <a:schemeClr val="tx1">
                    <a:lumMod val="50000"/>
                    <a:lumOff val="50000"/>
                  </a:schemeClr>
                </a:solidFill>
                <a:effectLst/>
                <a:latin typeface="Arial" panose="020B0604020202020204" pitchFamily="34" charset="0"/>
              </a:rPr>
              <a:t>(Education Scotland, Pupil Equity Audit)</a:t>
            </a:r>
            <a:r>
              <a:rPr lang="en-US" sz="1800" b="0" i="0">
                <a:solidFill>
                  <a:schemeClr val="tx1">
                    <a:lumMod val="50000"/>
                    <a:lumOff val="50000"/>
                  </a:schemeClr>
                </a:solidFill>
                <a:effectLst/>
                <a:latin typeface="Arial" panose="020B0604020202020204" pitchFamily="34" charset="0"/>
              </a:rPr>
              <a:t>​</a:t>
            </a:r>
          </a:p>
          <a:p>
            <a:pPr marL="0" indent="0" algn="l" rtl="0" fontAlgn="base">
              <a:buNone/>
            </a:pPr>
            <a:endParaRPr lang="en-US" b="0" i="0">
              <a:solidFill>
                <a:srgbClr val="000000"/>
              </a:solidFill>
              <a:effectLst/>
              <a:latin typeface="Arial" panose="020B0604020202020204" pitchFamily="34" charset="0"/>
            </a:endParaRPr>
          </a:p>
          <a:p>
            <a:pPr marL="0" indent="0" algn="l" rtl="0" fontAlgn="base">
              <a:buNone/>
            </a:pPr>
            <a:r>
              <a:rPr lang="en-GB" sz="1800" b="0" i="0" u="none" strike="noStrike">
                <a:solidFill>
                  <a:srgbClr val="000000"/>
                </a:solidFill>
                <a:effectLst/>
                <a:latin typeface="Arial" panose="020B0604020202020204" pitchFamily="34" charset="0"/>
              </a:rPr>
              <a:t>“92% of teachers think school closures (due to Covid-19) have contributed to a </a:t>
            </a:r>
            <a:r>
              <a:rPr lang="en-GB" sz="1800" b="1" i="0" u="none" strike="noStrike">
                <a:solidFill>
                  <a:srgbClr val="000000"/>
                </a:solidFill>
                <a:effectLst/>
                <a:latin typeface="Arial" panose="020B0604020202020204" pitchFamily="34" charset="0"/>
              </a:rPr>
              <a:t>widening of the word gap.” </a:t>
            </a:r>
            <a:r>
              <a:rPr lang="en-GB" sz="1800" b="0" i="0" u="none" strike="noStrike">
                <a:solidFill>
                  <a:schemeClr val="tx1">
                    <a:lumMod val="50000"/>
                    <a:lumOff val="50000"/>
                  </a:schemeClr>
                </a:solidFill>
                <a:effectLst/>
                <a:latin typeface="Arial" panose="020B0604020202020204" pitchFamily="34" charset="0"/>
              </a:rPr>
              <a:t>(</a:t>
            </a:r>
            <a:r>
              <a:rPr lang="en-US" sz="1800" b="0" i="0" u="none" strike="noStrike">
                <a:solidFill>
                  <a:schemeClr val="tx1">
                    <a:lumMod val="50000"/>
                    <a:lumOff val="50000"/>
                  </a:schemeClr>
                </a:solidFill>
                <a:effectLst/>
                <a:latin typeface="Arial" panose="020B0604020202020204" pitchFamily="34" charset="0"/>
              </a:rPr>
              <a:t>Oxford Language Report)</a:t>
            </a:r>
            <a:endParaRPr lang="en-US" b="0" i="0">
              <a:solidFill>
                <a:schemeClr val="tx1">
                  <a:lumMod val="50000"/>
                  <a:lumOff val="50000"/>
                </a:schemeClr>
              </a:solidFill>
              <a:effectLst/>
              <a:latin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4408" y="6093296"/>
            <a:ext cx="658416" cy="441014"/>
          </a:xfrm>
          <a:prstGeom prst="rect">
            <a:avLst/>
          </a:prstGeom>
        </p:spPr>
      </p:pic>
      <p:pic>
        <p:nvPicPr>
          <p:cNvPr id="2" name="Content Placeholder 4">
            <a:extLst>
              <a:ext uri="{FF2B5EF4-FFF2-40B4-BE49-F238E27FC236}">
                <a16:creationId xmlns:a16="http://schemas.microsoft.com/office/drawing/2014/main" id="{3FEADE9C-E439-B0AC-7078-8004D5D70541}"/>
              </a:ext>
              <a:ext uri="{C183D7F6-B498-43B3-948B-1728B52AA6E4}">
                <adec:decorative xmlns:adec="http://schemas.microsoft.com/office/drawing/2017/decorative" val="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796136" y="5291562"/>
            <a:ext cx="1715162" cy="1291800"/>
          </a:xfrm>
        </p:spPr>
      </p:pic>
    </p:spTree>
    <p:extLst>
      <p:ext uri="{BB962C8B-B14F-4D97-AF65-F5344CB8AC3E}">
        <p14:creationId xmlns:p14="http://schemas.microsoft.com/office/powerpoint/2010/main" val="956756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C3A32566-1BF5-477E-8A37-636A71F507E2}"/>
              </a:ext>
            </a:extLst>
          </p:cNvPr>
          <p:cNvSpPr>
            <a:spLocks noGrp="1"/>
          </p:cNvSpPr>
          <p:nvPr>
            <p:ph type="title"/>
          </p:nvPr>
        </p:nvSpPr>
        <p:spPr>
          <a:xfrm>
            <a:off x="457200" y="274638"/>
            <a:ext cx="8229600" cy="1143000"/>
          </a:xfrm>
        </p:spPr>
        <p:txBody>
          <a:bodyPr anchor="t" anchorCtr="0"/>
          <a:lstStyle/>
          <a:p>
            <a:pPr algn="l"/>
            <a:r>
              <a:rPr lang="en-US" sz="4400" b="1">
                <a:latin typeface="Arial" panose="020B0604020202020204" pitchFamily="34" charset="0"/>
                <a:cs typeface="Arial" panose="020B0604020202020204" pitchFamily="34" charset="0"/>
              </a:rPr>
              <a:t>What is Reading Schools?</a:t>
            </a:r>
          </a:p>
        </p:txBody>
      </p:sp>
      <p:sp>
        <p:nvSpPr>
          <p:cNvPr id="7" name="Content Placeholder 6"/>
          <p:cNvSpPr>
            <a:spLocks noGrp="1"/>
          </p:cNvSpPr>
          <p:nvPr>
            <p:ph sz="half" idx="1"/>
          </p:nvPr>
        </p:nvSpPr>
        <p:spPr>
          <a:xfrm>
            <a:off x="611560" y="1124744"/>
            <a:ext cx="8075240" cy="3733801"/>
          </a:xfrm>
        </p:spPr>
        <p:txBody>
          <a:bodyPr/>
          <a:lstStyle/>
          <a:p>
            <a:pPr marL="0" indent="0">
              <a:buNone/>
            </a:pPr>
            <a:r>
              <a:rPr lang="en-US">
                <a:latin typeface="Arial" panose="020B0604020202020204" pitchFamily="34" charset="0"/>
                <a:cs typeface="Arial" panose="020B0604020202020204" pitchFamily="34" charset="0"/>
              </a:rPr>
              <a:t>An accreditation framework </a:t>
            </a:r>
            <a:r>
              <a:rPr lang="en-GB" sz="2800" b="0" i="0" u="none" strike="noStrike">
                <a:solidFill>
                  <a:srgbClr val="000000"/>
                </a:solidFill>
                <a:effectLst/>
                <a:latin typeface="Arial" panose="020B0604020202020204" pitchFamily="34" charset="0"/>
              </a:rPr>
              <a:t>to recognise and reward schools for building and sustaining a whole-school reading culture in their setting.</a:t>
            </a:r>
            <a:endParaRPr lang="en-US">
              <a:latin typeface="Arial" panose="020B0604020202020204" pitchFamily="34" charset="0"/>
              <a:cs typeface="Arial" panose="020B0604020202020204" pitchFamily="34" charset="0"/>
            </a:endParaRPr>
          </a:p>
        </p:txBody>
      </p:sp>
      <p:pic>
        <p:nvPicPr>
          <p:cNvPr id="3" name="Content Placeholder 2" descr="A photograph of pupils jumping in the air in celebration, holding a collection of reading materials.&#10;&#10;Photo credit: Alasdair Watson">
            <a:extLst>
              <a:ext uri="{FF2B5EF4-FFF2-40B4-BE49-F238E27FC236}">
                <a16:creationId xmlns:a16="http://schemas.microsoft.com/office/drawing/2014/main" id="{A2520C7B-9572-B7EE-F676-C20CD175B8C4}"/>
              </a:ext>
            </a:extLst>
          </p:cNvPr>
          <p:cNvPicPr>
            <a:picLocks noGrp="1" noChangeAspect="1"/>
          </p:cNvPicPr>
          <p:nvPr>
            <p:ph sz="half" idx="2"/>
          </p:nvPr>
        </p:nvPicPr>
        <p:blipFill>
          <a:blip r:embed="rId4"/>
          <a:stretch>
            <a:fillRect/>
          </a:stretch>
        </p:blipFill>
        <p:spPr>
          <a:xfrm>
            <a:off x="611560" y="2571936"/>
            <a:ext cx="4611700" cy="3458775"/>
          </a:xfrm>
          <a:prstGeom prst="rect">
            <a:avLst/>
          </a:prstGeom>
          <a:ln>
            <a:noFill/>
          </a:ln>
          <a:effectLst>
            <a:outerShdw blurRad="292100" dist="139700" dir="2700000" algn="tl" rotWithShape="0">
              <a:srgbClr val="333333">
                <a:alpha val="65000"/>
              </a:srgbClr>
            </a:outerShdw>
          </a:effectLst>
        </p:spPr>
      </p:pic>
      <p:sp>
        <p:nvSpPr>
          <p:cNvPr id="10" name="TextBox 9">
            <a:extLst>
              <a:ext uri="{C183D7F6-B498-43B3-948B-1728B52AA6E4}">
                <adec:decorative xmlns:adec="http://schemas.microsoft.com/office/drawing/2017/decorative" val="1"/>
              </a:ext>
            </a:extLst>
          </p:cNvPr>
          <p:cNvSpPr txBox="1"/>
          <p:nvPr/>
        </p:nvSpPr>
        <p:spPr>
          <a:xfrm>
            <a:off x="381000" y="6172200"/>
            <a:ext cx="27432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scottishbooktrust.com</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44408" y="6093296"/>
            <a:ext cx="658416" cy="441014"/>
          </a:xfrm>
          <a:prstGeom prst="rect">
            <a:avLst/>
          </a:prstGeom>
        </p:spPr>
      </p:pic>
      <p:sp>
        <p:nvSpPr>
          <p:cNvPr id="2" name="TextBox 1">
            <a:extLst>
              <a:ext uri="{FF2B5EF4-FFF2-40B4-BE49-F238E27FC236}">
                <a16:creationId xmlns:a16="http://schemas.microsoft.com/office/drawing/2014/main" id="{242E0203-C3EF-2790-FF04-B2FB31BE2AAD}"/>
              </a:ext>
            </a:extLst>
          </p:cNvPr>
          <p:cNvSpPr txBox="1"/>
          <p:nvPr/>
        </p:nvSpPr>
        <p:spPr>
          <a:xfrm>
            <a:off x="5462669" y="2842727"/>
            <a:ext cx="3224131" cy="2677656"/>
          </a:xfrm>
          <a:prstGeom prst="rect">
            <a:avLst/>
          </a:prstGeom>
          <a:noFill/>
        </p:spPr>
        <p:txBody>
          <a:bodyPr wrap="square" rtlCol="0">
            <a:spAutoFit/>
          </a:bodyPr>
          <a:lstStyle/>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Easy</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Valuable</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Empowering</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Prestigious</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Community</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Fun</a:t>
            </a:r>
          </a:p>
        </p:txBody>
      </p:sp>
    </p:spTree>
    <p:extLst>
      <p:ext uri="{BB962C8B-B14F-4D97-AF65-F5344CB8AC3E}">
        <p14:creationId xmlns:p14="http://schemas.microsoft.com/office/powerpoint/2010/main" val="782819185"/>
      </p:ext>
    </p:extLst>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41C7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0F1ED29-B395-400F-BA16-37844E079D47}" vid="{D918B845-CE5D-49A1-8AD6-A8E3015CD199}"/>
    </a:ext>
  </a:extLst>
</a:theme>
</file>

<file path=ppt/theme/theme2.xml><?xml version="1.0" encoding="utf-8"?>
<a:theme xmlns:a="http://schemas.openxmlformats.org/drawingml/2006/main" name="1_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41C7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188FDCB-07F1-42DD-BC1D-5E45FD7146F1}" vid="{EA3E2201-25E4-4E93-AA67-B56E2FAA7A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42feb5-42f4-4875-917d-a8fcb0477ae8" xsi:nil="true"/>
    <lcf76f155ced4ddcb4097134ff3c332f xmlns="e8fe8bb9-e0d4-4ac3-b920-326070b987f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785B6A84FF374FB0FF4EC4BB9AFA49" ma:contentTypeVersion="18" ma:contentTypeDescription="Create a new document." ma:contentTypeScope="" ma:versionID="14893423f7323a1a8a638d46ad9a1599">
  <xsd:schema xmlns:xsd="http://www.w3.org/2001/XMLSchema" xmlns:xs="http://www.w3.org/2001/XMLSchema" xmlns:p="http://schemas.microsoft.com/office/2006/metadata/properties" xmlns:ns2="6b42feb5-42f4-4875-917d-a8fcb0477ae8" xmlns:ns3="e8fe8bb9-e0d4-4ac3-b920-326070b987fc" targetNamespace="http://schemas.microsoft.com/office/2006/metadata/properties" ma:root="true" ma:fieldsID="b6339029f1300dbd2f374a8cea536c54" ns2:_="" ns3:_="">
    <xsd:import namespace="6b42feb5-42f4-4875-917d-a8fcb0477ae8"/>
    <xsd:import namespace="e8fe8bb9-e0d4-4ac3-b920-326070b987f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Location"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42feb5-42f4-4875-917d-a8fcb0477ae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4b56ac4-af9b-4662-9143-bdd5b02ef649}" ma:internalName="TaxCatchAll" ma:showField="CatchAllData" ma:web="6b42feb5-42f4-4875-917d-a8fcb0477ae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fe8bb9-e0d4-4ac3-b920-326070b987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660978a-abcb-4ac2-a434-47d9e953369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BACC0F-54E0-43AF-8A2D-4B03D919CD8D}">
  <ds:schemaRefs>
    <ds:schemaRef ds:uri="http://schemas.microsoft.com/office/2006/metadata/properties"/>
    <ds:schemaRef ds:uri="6b42feb5-42f4-4875-917d-a8fcb0477ae8"/>
    <ds:schemaRef ds:uri="http://purl.org/dc/term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schemas.microsoft.com/office/infopath/2007/PartnerControls"/>
    <ds:schemaRef ds:uri="e8fe8bb9-e0d4-4ac3-b920-326070b987fc"/>
  </ds:schemaRefs>
</ds:datastoreItem>
</file>

<file path=customXml/itemProps2.xml><?xml version="1.0" encoding="utf-8"?>
<ds:datastoreItem xmlns:ds="http://schemas.openxmlformats.org/officeDocument/2006/customXml" ds:itemID="{4874CFAA-E66A-46A4-B23E-2FC0A1CD8209}">
  <ds:schemaRefs>
    <ds:schemaRef ds:uri="http://schemas.microsoft.com/sharepoint/v3/contenttype/forms"/>
  </ds:schemaRefs>
</ds:datastoreItem>
</file>

<file path=customXml/itemProps3.xml><?xml version="1.0" encoding="utf-8"?>
<ds:datastoreItem xmlns:ds="http://schemas.openxmlformats.org/officeDocument/2006/customXml" ds:itemID="{604B8CE4-3EA4-4AF5-9CC7-24D64CEFF69D}">
  <ds:schemaRefs>
    <ds:schemaRef ds:uri="6b42feb5-42f4-4875-917d-a8fcb0477ae8"/>
    <ds:schemaRef ds:uri="e8fe8bb9-e0d4-4ac3-b920-326070b987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Master presentation slides (default for general use) (3)</Template>
  <TotalTime>330</TotalTime>
  <Words>2431</Words>
  <Application>Microsoft Office PowerPoint</Application>
  <PresentationFormat>On-screen Show (4:3)</PresentationFormat>
  <Paragraphs>247</Paragraphs>
  <Slides>29</Slides>
  <Notes>28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Segoe UI</vt:lpstr>
      <vt:lpstr>Office Theme</vt:lpstr>
      <vt:lpstr>1_Office Theme</vt:lpstr>
      <vt:lpstr>Introduction to Reading Schools</vt:lpstr>
      <vt:lpstr>Today’s session</vt:lpstr>
      <vt:lpstr>Scottish Book Trust</vt:lpstr>
      <vt:lpstr>Reading for Pleasure</vt:lpstr>
      <vt:lpstr>Reading for Pleasure: attainment</vt:lpstr>
      <vt:lpstr>Reading for Pleasure: empathy</vt:lpstr>
      <vt:lpstr>Reading for Pleasure: self-esteem and mental health</vt:lpstr>
      <vt:lpstr>Recovery planning</vt:lpstr>
      <vt:lpstr>What is Reading Schools?</vt:lpstr>
      <vt:lpstr>Reading Schools offers</vt:lpstr>
      <vt:lpstr>The journey so far </vt:lpstr>
      <vt:lpstr>How it works</vt:lpstr>
      <vt:lpstr>What it looks like</vt:lpstr>
      <vt:lpstr>The framework</vt:lpstr>
      <vt:lpstr>The framework: how it works</vt:lpstr>
      <vt:lpstr>Opportunities</vt:lpstr>
      <vt:lpstr>Interview Section</vt:lpstr>
      <vt:lpstr>Impact of participation </vt:lpstr>
      <vt:lpstr>A clear map for improvement</vt:lpstr>
      <vt:lpstr>Evidence from Reading Schools evaluation: attainment </vt:lpstr>
      <vt:lpstr>Evidence from Reading Schools evaluation: wellbeing </vt:lpstr>
      <vt:lpstr>Evidence from Reading Schools evaluation: inclusion </vt:lpstr>
      <vt:lpstr>Evidence from Reading Schools evaluation: resilience</vt:lpstr>
      <vt:lpstr>Next steps to get started</vt:lpstr>
      <vt:lpstr>Upcoming Reading Schools CLPL</vt:lpstr>
      <vt:lpstr>Any questions..?</vt:lpstr>
      <vt:lpstr>We appreciate your feedback</vt:lpstr>
      <vt:lpstr>Scottish Book Trust are a national charity. Donate now to give the life-changing magic of books to a child.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SBT PowerPoint templates</dc:title>
  <dc:creator>Clara Owen</dc:creator>
  <cp:lastModifiedBy>Liam McCallum</cp:lastModifiedBy>
  <cp:revision>32</cp:revision>
  <dcterms:created xsi:type="dcterms:W3CDTF">2023-08-11T11:07:29Z</dcterms:created>
  <dcterms:modified xsi:type="dcterms:W3CDTF">2023-09-05T14:15:21Z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0x010100F8785B6A84FF374FB0FF4EC4BB9AFA49</vt:lpwstr>
  </property>
  <property fmtid="{D5CDD505-2E9C-101B-9397-08002B2CF9AE}" pid="3" name="Order">
    <vt:r8>737600</vt:r8>
  </property>
  <property fmtid="{D5CDD505-2E9C-101B-9397-08002B2CF9AE}" pid="4" name="MediaServiceImageTags">
    <vt:lpwstr/>
  </property>
</Properties>
</file>