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33"/>
  </p:notesMasterIdLst>
  <p:sldIdLst>
    <p:sldId id="283" r:id="rId6"/>
    <p:sldId id="289" r:id="rId7"/>
    <p:sldId id="297" r:id="rId8"/>
    <p:sldId id="288" r:id="rId9"/>
    <p:sldId id="313" r:id="rId10"/>
    <p:sldId id="298" r:id="rId11"/>
    <p:sldId id="301" r:id="rId12"/>
    <p:sldId id="315" r:id="rId13"/>
    <p:sldId id="314" r:id="rId14"/>
    <p:sldId id="316" r:id="rId15"/>
    <p:sldId id="326" r:id="rId16"/>
    <p:sldId id="293" r:id="rId17"/>
    <p:sldId id="319" r:id="rId18"/>
    <p:sldId id="290" r:id="rId19"/>
    <p:sldId id="320" r:id="rId20"/>
    <p:sldId id="324" r:id="rId21"/>
    <p:sldId id="321" r:id="rId22"/>
    <p:sldId id="325" r:id="rId23"/>
    <p:sldId id="322" r:id="rId24"/>
    <p:sldId id="323" r:id="rId25"/>
    <p:sldId id="285" r:id="rId26"/>
    <p:sldId id="318" r:id="rId27"/>
    <p:sldId id="292" r:id="rId28"/>
    <p:sldId id="311" r:id="rId29"/>
    <p:sldId id="294" r:id="rId30"/>
    <p:sldId id="312" r:id="rId31"/>
    <p:sldId id="284" r:id="rId32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CE73C-2C19-47F8-8789-C07BF51B2649}" v="1" dt="2023-09-21T12:37:33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40" autoAdjust="0"/>
  </p:normalViewPr>
  <p:slideViewPr>
    <p:cSldViewPr snapToGrid="0">
      <p:cViewPr varScale="1">
        <p:scale>
          <a:sx n="76" d="100"/>
          <a:sy n="76" d="100"/>
        </p:scale>
        <p:origin x="100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6DCA221-E56A-4248-8510-8412772D5441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7FA5F9A-71C0-4BBB-8DB0-A8BD70E9E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7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55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95376">
              <a:defRPr/>
            </a:pPr>
            <a:fld id="{A9DF1D89-99CB-43C5-962E-85ABDBB015D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95376">
                <a:defRPr/>
              </a:pPr>
              <a:t>14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4150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24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01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596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968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885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2000" dirty="0">
              <a:solidFill>
                <a:srgbClr val="444444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158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2000" dirty="0">
              <a:solidFill>
                <a:srgbClr val="444444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19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82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2000" dirty="0">
              <a:solidFill>
                <a:srgbClr val="444444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8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04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7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11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19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A5F9A-71C0-4BBB-8DB0-A8BD70E9EF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47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269E98-3629-3297-AC06-ABA2D8C0F8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16238" y="4581525"/>
            <a:ext cx="3455987" cy="2087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Add programme logo (optional)</a:t>
            </a:r>
          </a:p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269E98-3629-3297-AC06-ABA2D8C0F8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16238" y="4581525"/>
            <a:ext cx="3455987" cy="2087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Add programme logo (optional)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227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792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289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665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332856"/>
          </a:xfrm>
          <a:prstGeom prst="rect">
            <a:avLst/>
          </a:prstGeom>
        </p:spPr>
        <p:txBody>
          <a:bodyPr vert="horz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3956249" cy="692151"/>
          </a:xfrm>
          <a:prstGeom prst="rect">
            <a:avLst/>
          </a:prstGeom>
        </p:spPr>
        <p:txBody>
          <a:bodyPr vert="horz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DE669-60AC-C6AF-5994-46FB0F7461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0489" y="4115620"/>
            <a:ext cx="4100512" cy="262572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8AE6C5-9E77-08CD-AF2B-A3012B4115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8201" y="4115620"/>
            <a:ext cx="3956248" cy="262572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6A701E-8392-7653-6833-B4E53092E6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8199" y="3253491"/>
            <a:ext cx="3966468" cy="6921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6B5CD8-7635-538F-9818-E3C2E2B54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8418" y="2474431"/>
            <a:ext cx="3956249" cy="69215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7219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851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535113"/>
            <a:ext cx="2592386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82312A-C749-2FF6-8958-77A84FCFB7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75807" y="1535113"/>
            <a:ext cx="2592386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5B88CE-E50A-7C22-72BA-D66420636FA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07245" y="1535113"/>
            <a:ext cx="2592386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35E4C2-50E5-BEB3-D467-C30B3F854F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506" y="5603876"/>
            <a:ext cx="2614081" cy="59848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A9C224-3B18-2372-D0A6-39AC1F4FD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6600" y="5603875"/>
            <a:ext cx="2590800" cy="5984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65867E-8131-E74C-DD51-2393E864A1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4413" y="5603875"/>
            <a:ext cx="2509837" cy="5984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146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5878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610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956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817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823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92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332856"/>
          </a:xfrm>
          <a:prstGeom prst="rect">
            <a:avLst/>
          </a:prstGeom>
        </p:spPr>
        <p:txBody>
          <a:bodyPr vert="horz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3956249" cy="692151"/>
          </a:xfrm>
          <a:prstGeom prst="rect">
            <a:avLst/>
          </a:prstGeom>
        </p:spPr>
        <p:txBody>
          <a:bodyPr vert="horz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DE669-60AC-C6AF-5994-46FB0F7461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0489" y="4115620"/>
            <a:ext cx="4100512" cy="262572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8AE6C5-9E77-08CD-AF2B-A3012B4115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8201" y="4115620"/>
            <a:ext cx="3956248" cy="262572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6A701E-8392-7653-6833-B4E53092E6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8199" y="3253491"/>
            <a:ext cx="3966468" cy="6921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6B5CD8-7635-538F-9818-E3C2E2B54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8418" y="2474431"/>
            <a:ext cx="3956249" cy="69215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04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535113"/>
            <a:ext cx="2592386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82312A-C749-2FF6-8958-77A84FCFB7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75807" y="1535113"/>
            <a:ext cx="2592386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5B88CE-E50A-7C22-72BA-D66420636FA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07245" y="1535113"/>
            <a:ext cx="2592386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35E4C2-50E5-BEB3-D467-C30B3F854F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506" y="5603876"/>
            <a:ext cx="2614081" cy="59848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A9C224-3B18-2372-D0A6-39AC1F4FD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6600" y="5603875"/>
            <a:ext cx="2590800" cy="5984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65867E-8131-E74C-DD51-2393E864A1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4413" y="5603875"/>
            <a:ext cx="2509837" cy="5984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68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53" r:id="rId6"/>
    <p:sldLayoutId id="2147483660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36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gi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ottishbooktrust.com/writing-and-authors/live-literature/opportunities" TargetMode="External"/><Relationship Id="rId5" Type="http://schemas.openxmlformats.org/officeDocument/2006/relationships/hyperlink" Target="https://www.scottishbooktrust.com/writing-and-authors/live-literature/school-residencies/apply-now-fully-funded-asn-schools-residencies" TargetMode="External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eadingschools.scot/level-quiz" TargetMode="External"/><Relationship Id="rId5" Type="http://schemas.openxmlformats.org/officeDocument/2006/relationships/hyperlink" Target="https://www.readingschools.scot/framework" TargetMode="External"/><Relationship Id="rId4" Type="http://schemas.openxmlformats.org/officeDocument/2006/relationships/hyperlink" Target="http://www.readingschools.scot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ttishbooktrust.com/learning-and-resources/clpl-for-learning-professionals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eventbrite.co.uk/e/reading-schools-drop-in-sessions-tickets-69476291357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ventbrite.co.uk/e/starting-a-paired-reading-project-with-read-write-count-tickets-694098797187" TargetMode="External"/><Relationship Id="rId11" Type="http://schemas.openxmlformats.org/officeDocument/2006/relationships/image" Target="../media/image30.png"/><Relationship Id="rId5" Type="http://schemas.openxmlformats.org/officeDocument/2006/relationships/hyperlink" Target="https://www.eventbrite.co.uk/e/reading-schools-shared-practice-interdisciplinary-book-projects-tickets-694645311827" TargetMode="External"/><Relationship Id="rId10" Type="http://schemas.openxmlformats.org/officeDocument/2006/relationships/image" Target="../media/image4.gif"/><Relationship Id="rId4" Type="http://schemas.openxmlformats.org/officeDocument/2006/relationships/hyperlink" Target="https://www.eventbrite.co.uk/e/submitting-your-reading-schools-evidence-tickets-694080632857" TargetMode="External"/><Relationship Id="rId9" Type="http://schemas.openxmlformats.org/officeDocument/2006/relationships/hyperlink" Target="https://www.eventbrite.co.uk/e/building-a-reading-culture-in-your-classroom-tickets-69913062752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dingschools.scot/articles/reading-schools-user-update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865" y="1844824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Schools: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it happens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0642"/>
            <a:ext cx="6400800" cy="1752600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joining us. The webinar will begin shortly.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Placeholder 8" descr="The Reading Schools programme logo, showing colourful books. ">
            <a:extLst>
              <a:ext uri="{FF2B5EF4-FFF2-40B4-BE49-F238E27FC236}">
                <a16:creationId xmlns:a16="http://schemas.microsoft.com/office/drawing/2014/main" id="{15DA3FF5-378B-8910-F2BB-67BE5A85F1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035" t="-17664" r="-1375" b="-6657"/>
          <a:stretch/>
        </p:blipFill>
        <p:spPr>
          <a:xfrm>
            <a:off x="2989787" y="4365104"/>
            <a:ext cx="3216773" cy="1431319"/>
          </a:xfrm>
        </p:spPr>
      </p:pic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</p:spTree>
    <p:extLst>
      <p:ext uri="{BB962C8B-B14F-4D97-AF65-F5344CB8AC3E}">
        <p14:creationId xmlns:p14="http://schemas.microsoft.com/office/powerpoint/2010/main" val="19333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5" y="188640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Step 4: Writing your action plan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9197" y="696104"/>
            <a:ext cx="7859216" cy="3733801"/>
          </a:xfrm>
        </p:spPr>
        <p:txBody>
          <a:bodyPr/>
          <a:lstStyle/>
          <a:p>
            <a:pPr marL="0" indent="0" algn="l" rtl="0" fontAlgn="base">
              <a:buNone/>
            </a:pPr>
            <a:endParaRPr lang="en-GB" sz="1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Work through with your learners using resources </a:t>
            </a:r>
          </a:p>
        </p:txBody>
      </p:sp>
      <p:pic>
        <p:nvPicPr>
          <p:cNvPr id="6" name="Content Placeholder 5" descr="Screenshot of core level action plan">
            <a:extLst>
              <a:ext uri="{FF2B5EF4-FFF2-40B4-BE49-F238E27FC236}">
                <a16:creationId xmlns:a16="http://schemas.microsoft.com/office/drawing/2014/main" id="{4D1A9119-9492-D94A-4AAE-AD9936FC7E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51626"/>
          <a:stretch/>
        </p:blipFill>
        <p:spPr>
          <a:xfrm>
            <a:off x="374365" y="1596701"/>
            <a:ext cx="3813583" cy="4565195"/>
          </a:xfrm>
        </p:spPr>
      </p:pic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2" name="Content Placeholder 5" descr="A screenshot of Reading Schools action plan">
            <a:extLst>
              <a:ext uri="{FF2B5EF4-FFF2-40B4-BE49-F238E27FC236}">
                <a16:creationId xmlns:a16="http://schemas.microsoft.com/office/drawing/2014/main" id="{882F4A77-C2F5-A974-4EB0-23D396DF3B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79" r="5069" b="14285"/>
          <a:stretch/>
        </p:blipFill>
        <p:spPr>
          <a:xfrm>
            <a:off x="4150300" y="1596701"/>
            <a:ext cx="3662060" cy="39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45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5" y="188640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Step 5: Have fun! (Mandatory)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64AF-1263-9441-26CC-E849BE387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375" y="917918"/>
            <a:ext cx="8559458" cy="4525963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Put your plans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into action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Share your journey using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#readingschools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Enjoy it and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gather evidence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as you go 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F5327B-361C-44DB-1AE4-2A76FDE77D57}"/>
              </a:ext>
            </a:extLst>
          </p:cNvPr>
          <p:cNvSpPr txBox="1">
            <a:spLocks/>
          </p:cNvSpPr>
          <p:nvPr/>
        </p:nvSpPr>
        <p:spPr>
          <a:xfrm>
            <a:off x="247599" y="2596668"/>
            <a:ext cx="8559458" cy="1537108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>
                <a:latin typeface="Arial"/>
                <a:cs typeface="Arial"/>
              </a:rPr>
              <a:t>1.3.2 School environment</a:t>
            </a:r>
            <a:endParaRPr lang="en-GB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Arial"/>
                <a:cs typeface="Arial"/>
              </a:rPr>
              <a:t>	</a:t>
            </a:r>
            <a:r>
              <a:rPr lang="en-US" sz="2800" b="1" dirty="0">
                <a:solidFill>
                  <a:schemeClr val="accent3"/>
                </a:solidFill>
                <a:latin typeface="Arial"/>
                <a:cs typeface="Arial"/>
              </a:rPr>
              <a:t> Core </a:t>
            </a: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				  </a:t>
            </a:r>
            <a:r>
              <a:rPr lang="en-US" sz="2800" b="1" dirty="0">
                <a:solidFill>
                  <a:schemeClr val="accent5"/>
                </a:solidFill>
                <a:latin typeface="Arial"/>
                <a:cs typeface="Arial"/>
              </a:rPr>
              <a:t>Silver </a:t>
            </a:r>
            <a:r>
              <a:rPr lang="en-GB" b="1" dirty="0">
                <a:latin typeface="Arial"/>
                <a:cs typeface="Arial"/>
              </a:rPr>
              <a:t>				  </a:t>
            </a:r>
            <a:r>
              <a:rPr lang="en-US" sz="2800" b="1" dirty="0">
                <a:solidFill>
                  <a:schemeClr val="accent6"/>
                </a:solidFill>
                <a:latin typeface="Arial"/>
                <a:cs typeface="Arial"/>
              </a:rPr>
              <a:t>Gold</a:t>
            </a:r>
            <a:endParaRPr lang="en-GB" b="1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pic>
        <p:nvPicPr>
          <p:cNvPr id="8" name="Picture 7" descr="Screenshot of Hallglen Primary School's social media post, showing their learners in their new school library">
            <a:extLst>
              <a:ext uri="{FF2B5EF4-FFF2-40B4-BE49-F238E27FC236}">
                <a16:creationId xmlns:a16="http://schemas.microsoft.com/office/drawing/2014/main" id="{1EE6F1D2-5705-325E-C31C-E07433B2F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1" y="3642247"/>
            <a:ext cx="3301257" cy="2451049"/>
          </a:xfrm>
          <a:prstGeom prst="rect">
            <a:avLst/>
          </a:prstGeom>
        </p:spPr>
      </p:pic>
      <p:pic>
        <p:nvPicPr>
          <p:cNvPr id="5" name="Picture 4" descr="A screenshot of a Linnvale Primary School's social media post of outdoor reading">
            <a:extLst>
              <a:ext uri="{FF2B5EF4-FFF2-40B4-BE49-F238E27FC236}">
                <a16:creationId xmlns:a16="http://schemas.microsoft.com/office/drawing/2014/main" id="{DAC170E3-E050-4C24-A617-0119210B2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256"/>
          <a:stretch/>
        </p:blipFill>
        <p:spPr>
          <a:xfrm>
            <a:off x="3291920" y="3642247"/>
            <a:ext cx="2743199" cy="2578877"/>
          </a:xfrm>
          <a:prstGeom prst="rect">
            <a:avLst/>
          </a:prstGeom>
        </p:spPr>
      </p:pic>
      <p:pic>
        <p:nvPicPr>
          <p:cNvPr id="13" name="Picture 12" descr="A picture of Webster High School's community book trail, with a poster in a shop window">
            <a:extLst>
              <a:ext uri="{FF2B5EF4-FFF2-40B4-BE49-F238E27FC236}">
                <a16:creationId xmlns:a16="http://schemas.microsoft.com/office/drawing/2014/main" id="{790A7BCD-5958-60D4-C5DB-A4254CF78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2990" y="3654719"/>
            <a:ext cx="1842063" cy="24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1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865" y="1844824"/>
            <a:ext cx="7772400" cy="1470025"/>
          </a:xfrm>
        </p:spPr>
        <p:txBody>
          <a:bodyPr/>
          <a:lstStyle/>
          <a:p>
            <a:r>
              <a:rPr 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 Section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720" y="2802267"/>
            <a:ext cx="6400800" cy="1752600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Guest</a:t>
            </a:r>
          </a:p>
          <a:p>
            <a:r>
              <a:rPr 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Jodie Logan</a:t>
            </a:r>
          </a:p>
          <a:p>
            <a:r>
              <a:rPr 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Wiston Primary School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DA3FF5-378B-8910-F2BB-67BE5A85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035" t="-17664" r="-1375" b="-6657"/>
          <a:stretch/>
        </p:blipFill>
        <p:spPr>
          <a:xfrm>
            <a:off x="2963613" y="4554867"/>
            <a:ext cx="3216773" cy="1431319"/>
          </a:xfrm>
        </p:spPr>
      </p:pic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</p:spTree>
    <p:extLst>
      <p:ext uri="{BB962C8B-B14F-4D97-AF65-F5344CB8AC3E}">
        <p14:creationId xmlns:p14="http://schemas.microsoft.com/office/powerpoint/2010/main" val="89664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475" y="2272847"/>
            <a:ext cx="7772400" cy="1470025"/>
          </a:xfrm>
        </p:spPr>
        <p:txBody>
          <a:bodyPr/>
          <a:lstStyle/>
          <a:p>
            <a:r>
              <a:rPr 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Framework, requirements and examples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DA3FF5-378B-8910-F2BB-67BE5A85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035" t="-17664" r="-1375" b="-6657"/>
          <a:stretch/>
        </p:blipFill>
        <p:spPr>
          <a:xfrm>
            <a:off x="2963613" y="4554867"/>
            <a:ext cx="3216773" cy="1431319"/>
          </a:xfrm>
        </p:spPr>
      </p:pic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</p:spTree>
    <p:extLst>
      <p:ext uri="{BB962C8B-B14F-4D97-AF65-F5344CB8AC3E}">
        <p14:creationId xmlns:p14="http://schemas.microsoft.com/office/powerpoint/2010/main" val="3037722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78F5D5F-AA8B-2374-34AC-41B0B39FA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5"/>
          <a:stretch/>
        </p:blipFill>
        <p:spPr bwMode="auto">
          <a:xfrm>
            <a:off x="7531141" y="226149"/>
            <a:ext cx="142653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The framework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A17309-2AD9-CE65-3070-1468ABAAD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854" y="1159230"/>
            <a:ext cx="4200442" cy="3951288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1.2 Leadership of Learning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1.3 Leadership of Change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1.5 Management of resources 	to promote equity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2.2 Curriculum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2.3 Learning, Teaching and 	Assessment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2.5 Family Learning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2.7 Partnerships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3.2 Raising Attainment and 	Achievement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8BFC9-BFD8-03A9-C10C-684A82957B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32113" y="846138"/>
            <a:ext cx="4132865" cy="39512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Reader role modelling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Staff development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 environment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Access to high quality books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Interdisciplinary book projects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Creating social networks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Engaging with authors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/>
              <a:t>Responding to reading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Raising the profile of reading with families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Rewarding progress and recognising personal achievements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62504-7610-8E20-B00C-2F613F4E85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291114"/>
            <a:ext cx="7483009" cy="598487"/>
          </a:xfrm>
        </p:spPr>
        <p:txBody>
          <a:bodyPr/>
          <a:lstStyle/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GB" sz="1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“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The framework is robust and relevant –</a:t>
            </a:r>
            <a:r>
              <a:rPr lang="en-GB" sz="1800" i="1">
                <a:latin typeface="Arial"/>
                <a:cs typeface="Arial"/>
              </a:rPr>
              <a:t>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flexible enough to encompass a whole array of different approaches within individual schools and authorities”</a:t>
            </a:r>
          </a:p>
          <a:p>
            <a:pPr marL="457200" marR="0" lvl="1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– Dr Janet Adam, FVWL RIC</a:t>
            </a:r>
          </a:p>
          <a:p>
            <a:endParaRPr lang="en-GB"/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7200" y="639581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45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78" y="903266"/>
            <a:ext cx="7772400" cy="1470025"/>
          </a:xfrm>
        </p:spPr>
        <p:txBody>
          <a:bodyPr/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1.2 Leadership of Learning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Reading leadership </a:t>
            </a: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roup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Learner role modelling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Staff as readers themselves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Staff development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Staff knowledge of contemporary </a:t>
            </a: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hildren’s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iterature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DA3FF5-378B-8910-F2BB-67BE5A85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035" t="-17664" r="-1375" b="-6657"/>
          <a:stretch/>
        </p:blipFill>
        <p:spPr>
          <a:xfrm>
            <a:off x="2963613" y="4554867"/>
            <a:ext cx="3216773" cy="1431319"/>
          </a:xfrm>
        </p:spPr>
      </p:pic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</p:spTree>
    <p:extLst>
      <p:ext uri="{BB962C8B-B14F-4D97-AF65-F5344CB8AC3E}">
        <p14:creationId xmlns:p14="http://schemas.microsoft.com/office/powerpoint/2010/main" val="1954030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39" y="193203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1.2.1 Reading leadership group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EAE48-630E-9151-F20A-7485D708E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352" y="1065211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expect Reading Schools to form a reading leadership group who input into your action plan and meet regularly to discuss progress and ideas.</a:t>
            </a:r>
          </a:p>
          <a:p>
            <a:pPr marL="0" indent="0">
              <a:buNone/>
            </a:pPr>
            <a:endParaRPr lang="en-GB" sz="180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requirements: </a:t>
            </a:r>
          </a:p>
          <a:p>
            <a:r>
              <a:rPr lang="en-GB" sz="18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Comments or observations, including details of who was in the group and how often you met </a:t>
            </a:r>
          </a:p>
          <a:p>
            <a:r>
              <a:rPr lang="en-GB" sz="18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 a photo of a meeting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		Core </a:t>
            </a:r>
            <a:r>
              <a:rPr lang="en-US" sz="18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Silver </a:t>
            </a: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</a:t>
            </a:r>
            <a:r>
              <a:rPr lang="en-US" sz="1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St Thomas' RC Primary School's social media post of their reading leadership group.">
            <a:extLst>
              <a:ext uri="{FF2B5EF4-FFF2-40B4-BE49-F238E27FC236}">
                <a16:creationId xmlns:a16="http://schemas.microsoft.com/office/drawing/2014/main" id="{2524D04A-0910-1D9B-4E29-7C036114F3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79" b="21997"/>
          <a:stretch/>
        </p:blipFill>
        <p:spPr>
          <a:xfrm>
            <a:off x="2452301" y="3660915"/>
            <a:ext cx="1826566" cy="2602134"/>
          </a:xfrm>
          <a:prstGeom prst="rect">
            <a:avLst/>
          </a:prstGeom>
        </p:spPr>
      </p:pic>
      <p:pic>
        <p:nvPicPr>
          <p:cNvPr id="12" name="Content Placeholder 11" descr="A screenshot of St Margaret's RC Primary School's social media post of their Gold Reading Schools accreditation">
            <a:extLst>
              <a:ext uri="{FF2B5EF4-FFF2-40B4-BE49-F238E27FC236}">
                <a16:creationId xmlns:a16="http://schemas.microsoft.com/office/drawing/2014/main" id="{27D6C9B0-DD91-C7F4-612B-F8AF604038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644008" y="3635928"/>
            <a:ext cx="2837999" cy="2732737"/>
          </a:xfrm>
        </p:spPr>
      </p:pic>
    </p:spTree>
    <p:extLst>
      <p:ext uri="{BB962C8B-B14F-4D97-AF65-F5344CB8AC3E}">
        <p14:creationId xmlns:p14="http://schemas.microsoft.com/office/powerpoint/2010/main" val="1700454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619674"/>
            <a:ext cx="7772400" cy="1470025"/>
          </a:xfrm>
        </p:spPr>
        <p:txBody>
          <a:bodyPr/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2.2 Curriculum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Regular opportunities to read for pleasure</a:t>
            </a:r>
            <a:b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Interdisciplinary book projects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DA3FF5-378B-8910-F2BB-67BE5A85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035" t="-17664" r="-1375" b="-6657"/>
          <a:stretch/>
        </p:blipFill>
        <p:spPr>
          <a:xfrm>
            <a:off x="2963613" y="4554867"/>
            <a:ext cx="3216773" cy="1431319"/>
          </a:xfrm>
        </p:spPr>
      </p:pic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</p:spTree>
    <p:extLst>
      <p:ext uri="{BB962C8B-B14F-4D97-AF65-F5344CB8AC3E}">
        <p14:creationId xmlns:p14="http://schemas.microsoft.com/office/powerpoint/2010/main" val="2712140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38" y="193203"/>
            <a:ext cx="8971161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2.2.2 Interdisciplinary book projects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EAE48-630E-9151-F20A-7485D708E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839" y="1052736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expect Reading Schools to offer exciting and engaging cross-curricular projects based around books that will inspire learners to read.</a:t>
            </a:r>
          </a:p>
          <a:p>
            <a:pPr marL="0" indent="0">
              <a:buNone/>
            </a:pPr>
            <a:endParaRPr lang="en-GB" sz="180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requirements: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Comments or observations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Upload photos or examples of learners' work from different classes</a:t>
            </a:r>
          </a:p>
          <a:p>
            <a:pPr marL="0" indent="0"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 </a:t>
            </a: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</a:t>
            </a:r>
            <a:r>
              <a:rPr lang="en-US" sz="1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 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11" descr="Dedridge Primary School's climate change window displays">
            <a:extLst>
              <a:ext uri="{FF2B5EF4-FFF2-40B4-BE49-F238E27FC236}">
                <a16:creationId xmlns:a16="http://schemas.microsoft.com/office/drawing/2014/main" id="{426632AA-9BDB-2358-A38C-912584B77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rot="20492072">
            <a:off x="193484" y="4204061"/>
            <a:ext cx="2489321" cy="1168537"/>
          </a:xfrm>
        </p:spPr>
      </p:pic>
      <p:pic>
        <p:nvPicPr>
          <p:cNvPr id="4" name="Picture 3" descr="Dedridge Primary School's climate change book list">
            <a:extLst>
              <a:ext uri="{FF2B5EF4-FFF2-40B4-BE49-F238E27FC236}">
                <a16:creationId xmlns:a16="http://schemas.microsoft.com/office/drawing/2014/main" id="{700D458F-1A8F-7CFA-FA70-D613C113B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964" y="3311304"/>
            <a:ext cx="2088232" cy="2954052"/>
          </a:xfrm>
          <a:prstGeom prst="rect">
            <a:avLst/>
          </a:prstGeom>
        </p:spPr>
      </p:pic>
      <p:pic>
        <p:nvPicPr>
          <p:cNvPr id="14" name="Picture 13" descr="The James Young High School's Roman project wall display">
            <a:extLst>
              <a:ext uri="{FF2B5EF4-FFF2-40B4-BE49-F238E27FC236}">
                <a16:creationId xmlns:a16="http://schemas.microsoft.com/office/drawing/2014/main" id="{8E3EF312-0473-2395-F653-4510BEFFF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665" y="3607296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50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132856"/>
            <a:ext cx="7772400" cy="1470025"/>
          </a:xfrm>
        </p:spPr>
        <p:txBody>
          <a:bodyPr/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2.5 Family Learning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Raising the profile of reading with families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DA3FF5-378B-8910-F2BB-67BE5A85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035" t="-17664" r="-1375" b="-6657"/>
          <a:stretch/>
        </p:blipFill>
        <p:spPr>
          <a:xfrm>
            <a:off x="2963613" y="4554867"/>
            <a:ext cx="3216773" cy="1431319"/>
          </a:xfrm>
        </p:spPr>
      </p:pic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</p:spTree>
    <p:extLst>
      <p:ext uri="{BB962C8B-B14F-4D97-AF65-F5344CB8AC3E}">
        <p14:creationId xmlns:p14="http://schemas.microsoft.com/office/powerpoint/2010/main" val="200138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Today’s session</a:t>
            </a:r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idx="1"/>
          </p:nvPr>
        </p:nvSpPr>
        <p:spPr>
          <a:xfrm>
            <a:off x="457200" y="1295401"/>
            <a:ext cx="8229600" cy="4495800"/>
          </a:xfrm>
        </p:spPr>
        <p:txBody>
          <a:bodyPr vert="horz" lIns="91440" tIns="45720" rIns="91440" bIns="45720" anchor="t">
            <a:normAutofit lnSpcReduction="10000"/>
          </a:bodyPr>
          <a:lstStyle/>
          <a:p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b="0" i="0" u="none" strike="noStrike">
                <a:effectLst/>
                <a:latin typeface="Arial"/>
                <a:cs typeface="Arial"/>
              </a:rPr>
              <a:t>Joining us today:</a:t>
            </a:r>
          </a:p>
          <a:p>
            <a:pPr marL="685800" lvl="1"/>
            <a:r>
              <a:rPr lang="en-US" sz="1800">
                <a:latin typeface="Arial"/>
                <a:cs typeface="Arial"/>
              </a:rPr>
              <a:t> Anna </a:t>
            </a:r>
            <a:r>
              <a:rPr lang="en-US" sz="1800" err="1">
                <a:latin typeface="Arial"/>
                <a:cs typeface="Arial"/>
              </a:rPr>
              <a:t>Derricourt</a:t>
            </a:r>
            <a:r>
              <a:rPr lang="en-US" sz="1800">
                <a:latin typeface="Arial"/>
                <a:cs typeface="Arial"/>
              </a:rPr>
              <a:t>, Reading Schools </a:t>
            </a:r>
            <a:r>
              <a:rPr lang="en-US" sz="1800" err="1">
                <a:latin typeface="Arial"/>
                <a:cs typeface="Arial"/>
              </a:rPr>
              <a:t>Programme</a:t>
            </a:r>
            <a:r>
              <a:rPr lang="en-US" sz="1800">
                <a:latin typeface="Arial"/>
                <a:cs typeface="Arial"/>
              </a:rPr>
              <a:t> Manager</a:t>
            </a:r>
          </a:p>
          <a:p>
            <a:pPr marL="685800" lvl="1"/>
            <a:r>
              <a:rPr lang="en-US" sz="1800">
                <a:latin typeface="Arial"/>
                <a:cs typeface="Arial"/>
              </a:rPr>
              <a:t> </a:t>
            </a:r>
            <a:r>
              <a:rPr lang="en-US" sz="1800" b="0" i="0" u="none" strike="noStrike">
                <a:effectLst/>
                <a:latin typeface="Arial"/>
                <a:cs typeface="Arial"/>
              </a:rPr>
              <a:t>Liam McCallum, Reading Schools Project Manager</a:t>
            </a:r>
          </a:p>
          <a:p>
            <a:pPr marL="685800" lvl="1"/>
            <a:r>
              <a:rPr lang="en-US" sz="1800" b="0" i="0" u="none" strike="noStrike">
                <a:effectLst/>
                <a:latin typeface="Arial"/>
                <a:cs typeface="Arial"/>
              </a:rPr>
              <a:t>Clara Owen, Reading Schools </a:t>
            </a:r>
            <a:r>
              <a:rPr lang="en-US" sz="1800">
                <a:latin typeface="Arial"/>
                <a:cs typeface="Arial"/>
              </a:rPr>
              <a:t>Co-ordinator </a:t>
            </a:r>
            <a:endParaRPr lang="en-US" sz="1800" b="0" i="0" u="none" strike="noStrike">
              <a:effectLst/>
              <a:latin typeface="Arial" panose="020B0604020202020204" pitchFamily="34" charset="0"/>
              <a:cs typeface="Arial"/>
            </a:endParaRPr>
          </a:p>
          <a:p>
            <a:pPr marL="685800" lvl="1"/>
            <a:r>
              <a:rPr lang="en-US" sz="1800">
                <a:latin typeface="Arial"/>
                <a:cs typeface="Arial"/>
              </a:rPr>
              <a:t> </a:t>
            </a:r>
            <a:r>
              <a:rPr lang="en-US" sz="1800" b="0" i="0" u="none" strike="noStrike">
                <a:effectLst/>
                <a:latin typeface="Arial"/>
                <a:cs typeface="Arial"/>
              </a:rPr>
              <a:t>Special guest: Jodie Logan, Wiston Primary School</a:t>
            </a:r>
          </a:p>
          <a:p>
            <a:pPr marL="685800" lvl="1"/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285750"/>
            <a:r>
              <a:rPr lang="en-US" sz="2400" b="0" i="0" u="none" strike="noStrike">
                <a:effectLst/>
                <a:latin typeface="Arial"/>
                <a:cs typeface="Arial"/>
              </a:rPr>
              <a:t>Session outline:</a:t>
            </a:r>
          </a:p>
          <a:p>
            <a:pPr marL="685800" lvl="1"/>
            <a:r>
              <a:rPr lang="en-US" sz="1800">
                <a:latin typeface="Arial"/>
                <a:cs typeface="Arial"/>
              </a:rPr>
              <a:t>Short recap of ‘Introduction to…’ session</a:t>
            </a:r>
          </a:p>
          <a:p>
            <a:pPr marL="685800" lvl="1"/>
            <a:r>
              <a:rPr lang="en-US" sz="1800">
                <a:latin typeface="Arial"/>
                <a:cs typeface="Arial"/>
              </a:rPr>
              <a:t>Step by step guide to becoming a Reading School</a:t>
            </a:r>
          </a:p>
          <a:p>
            <a:pPr marL="685800" lvl="1"/>
            <a:r>
              <a:rPr lang="en-US" sz="1800">
                <a:latin typeface="Arial"/>
                <a:cs typeface="Arial"/>
              </a:rPr>
              <a:t>Interview with our guest speaker on their Reading Schools journey</a:t>
            </a:r>
          </a:p>
          <a:p>
            <a:pPr marL="685800" lvl="1"/>
            <a:r>
              <a:rPr lang="en-US" sz="1800">
                <a:latin typeface="Arial"/>
                <a:cs typeface="Arial"/>
              </a:rPr>
              <a:t>Reading Schools framework, submission requirements, examples</a:t>
            </a:r>
            <a:endParaRPr lang="en-US" sz="1800" b="0" i="0" u="none" strike="noStrike">
              <a:effectLst/>
              <a:latin typeface="Arial"/>
              <a:cs typeface="Arial"/>
            </a:endParaRPr>
          </a:p>
          <a:p>
            <a:pPr marL="685800" lvl="1"/>
            <a:r>
              <a:rPr lang="en-US" sz="1800" b="0" i="0" u="none" strike="noStrike">
                <a:effectLst/>
                <a:latin typeface="Arial"/>
                <a:cs typeface="Arial"/>
              </a:rPr>
              <a:t>Next steps</a:t>
            </a:r>
          </a:p>
          <a:p>
            <a:pPr marL="685800" lvl="1"/>
            <a:r>
              <a:rPr lang="en-US" sz="1800">
                <a:latin typeface="Arial"/>
                <a:cs typeface="Arial"/>
              </a:rPr>
              <a:t>Questions</a:t>
            </a:r>
            <a:endParaRPr lang="en-US" sz="1800" b="0" i="0" u="none" strike="noStrike">
              <a:effectLst/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2" name="Content Placeholder 15">
            <a:extLst>
              <a:ext uri="{FF2B5EF4-FFF2-40B4-BE49-F238E27FC236}">
                <a16:creationId xmlns:a16="http://schemas.microsoft.com/office/drawing/2014/main" id="{F300F629-A80E-5276-A719-1CDDFF197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1"/>
          <a:stretch/>
        </p:blipFill>
        <p:spPr>
          <a:xfrm>
            <a:off x="2458387" y="5562599"/>
            <a:ext cx="4890379" cy="85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39" y="193203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2.5.1 Raising the profile of reading with families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EAE48-630E-9151-F20A-7485D708E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4" y="1401044"/>
            <a:ext cx="9319204" cy="4525963"/>
          </a:xfrm>
        </p:spPr>
        <p:txBody>
          <a:bodyPr/>
          <a:lstStyle/>
          <a:p>
            <a:pPr marL="0" indent="0">
              <a:buNone/>
            </a:pPr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expect Reading Schools to involve learners’ families in building their reading culture.</a:t>
            </a:r>
          </a:p>
          <a:p>
            <a:pPr marL="0" indent="0">
              <a:buNone/>
            </a:pPr>
            <a:endParaRPr lang="en-GB" sz="180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requirements: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Comments or observations, on at least one activity completed per accreditation level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Provide a few quotes from families that attended events/ took part in the initiatives</a:t>
            </a:r>
          </a:p>
          <a:p>
            <a:pPr fontAlgn="base"/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Upload photos of family events / initiatives (Primary only)</a:t>
            </a:r>
          </a:p>
          <a:p>
            <a:pPr marL="0" indent="0" fontAlgn="base">
              <a:buNone/>
            </a:pPr>
            <a:r>
              <a:rPr lang="en-US"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Core </a:t>
            </a: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     </a:t>
            </a:r>
            <a:r>
              <a:rPr lang="en-US" sz="1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 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				         </a:t>
            </a:r>
            <a:r>
              <a:rPr lang="en-US" sz="1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endParaRPr lang="en-GB" sz="1800" b="0" i="0">
              <a:solidFill>
                <a:srgbClr val="1F1F1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St Johns High School's social media post featuring their reading leaders">
            <a:extLst>
              <a:ext uri="{FF2B5EF4-FFF2-40B4-BE49-F238E27FC236}">
                <a16:creationId xmlns:a16="http://schemas.microsoft.com/office/drawing/2014/main" id="{D1563853-3B18-04D8-9D15-17E6C745F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" y="3906750"/>
            <a:ext cx="2750903" cy="2265450"/>
          </a:xfrm>
          <a:prstGeom prst="rect">
            <a:avLst/>
          </a:prstGeom>
        </p:spPr>
      </p:pic>
      <p:pic>
        <p:nvPicPr>
          <p:cNvPr id="3" name="Picture 2" descr="Harrysmuir Primary School's poster advertising their 'share a story' event">
            <a:extLst>
              <a:ext uri="{FF2B5EF4-FFF2-40B4-BE49-F238E27FC236}">
                <a16:creationId xmlns:a16="http://schemas.microsoft.com/office/drawing/2014/main" id="{F5966E4C-FF26-4203-55FF-A42BD12C1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906750"/>
            <a:ext cx="2915394" cy="2186546"/>
          </a:xfrm>
          <a:prstGeom prst="rect">
            <a:avLst/>
          </a:prstGeom>
        </p:spPr>
      </p:pic>
      <p:pic>
        <p:nvPicPr>
          <p:cNvPr id="8" name="Picture 7" descr="Libberton Primary School's lending library">
            <a:extLst>
              <a:ext uri="{FF2B5EF4-FFF2-40B4-BE49-F238E27FC236}">
                <a16:creationId xmlns:a16="http://schemas.microsoft.com/office/drawing/2014/main" id="{5F310024-B7D2-3A55-99C1-A8DBFCBACC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61"/>
          <a:stretch/>
        </p:blipFill>
        <p:spPr>
          <a:xfrm rot="5400000">
            <a:off x="6189016" y="4073266"/>
            <a:ext cx="2127786" cy="191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7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Preparation is key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97E56FF-DB31-16CC-5C7A-C3FBBE466865}"/>
              </a:ext>
            </a:extLst>
          </p:cNvPr>
          <p:cNvSpPr txBox="1">
            <a:spLocks/>
          </p:cNvSpPr>
          <p:nvPr/>
        </p:nvSpPr>
        <p:spPr>
          <a:xfrm>
            <a:off x="298839" y="1100925"/>
            <a:ext cx="8546322" cy="3694086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Preparation is key to the success of your Reading Schools journey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Assemble your key players across the school, learners, colleagues and management </a:t>
            </a:r>
          </a:p>
          <a:p>
            <a:r>
              <a:rPr lang="en-US">
                <a:latin typeface="Arial"/>
                <a:cs typeface="Arial"/>
              </a:rPr>
              <a:t>Make sure your plans are realistic and achievable, with your learners' input</a:t>
            </a:r>
          </a:p>
          <a:p>
            <a:r>
              <a:rPr lang="en-US">
                <a:latin typeface="Arial"/>
                <a:cs typeface="Arial"/>
              </a:rPr>
              <a:t>Don't be afraid to change your plans, as long they continue to meet the key area criteria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Ask for support </a:t>
            </a:r>
            <a:endParaRPr lang="en-US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/>
          </a:p>
          <a:p>
            <a:endParaRPr lang="en-GB" sz="2000"/>
          </a:p>
          <a:p>
            <a:endParaRPr lang="en-GB" sz="2000"/>
          </a:p>
          <a:p>
            <a:pPr marL="457200" indent="-457200"/>
            <a:endParaRPr lang="en-GB"/>
          </a:p>
        </p:txBody>
      </p:sp>
      <p:pic>
        <p:nvPicPr>
          <p:cNvPr id="13" name="Content Placeholder 12" descr="Reading Schools logo, stating ' We are a Reading School'">
            <a:extLst>
              <a:ext uri="{FF2B5EF4-FFF2-40B4-BE49-F238E27FC236}">
                <a16:creationId xmlns:a16="http://schemas.microsoft.com/office/drawing/2014/main" id="{BC30FD45-22AD-95B1-B73D-D7528A913A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305175" y="5325249"/>
            <a:ext cx="2533650" cy="1123950"/>
          </a:xfrm>
        </p:spPr>
      </p:pic>
    </p:spTree>
    <p:extLst>
      <p:ext uri="{BB962C8B-B14F-4D97-AF65-F5344CB8AC3E}">
        <p14:creationId xmlns:p14="http://schemas.microsoft.com/office/powerpoint/2010/main" val="782819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Funding 23/24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97E56FF-DB31-16CC-5C7A-C3FBBE466865}"/>
              </a:ext>
            </a:extLst>
          </p:cNvPr>
          <p:cNvSpPr txBox="1">
            <a:spLocks/>
          </p:cNvSpPr>
          <p:nvPr/>
        </p:nvSpPr>
        <p:spPr>
          <a:xfrm>
            <a:off x="94402" y="1100925"/>
            <a:ext cx="9158118" cy="2328075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Arial"/>
                <a:cs typeface="Arial"/>
              </a:rPr>
              <a:t>Reading </a:t>
            </a:r>
            <a:r>
              <a:rPr lang="en-US">
                <a:latin typeface="Arial"/>
                <a:cs typeface="Arial"/>
              </a:rPr>
              <a:t>&amp; Spaces </a:t>
            </a:r>
            <a:r>
              <a:rPr lang="en-US" sz="2800">
                <a:latin typeface="Arial"/>
                <a:cs typeface="Arial"/>
              </a:rPr>
              <a:t>Fund – opens 15</a:t>
            </a:r>
            <a:r>
              <a:rPr lang="en-US" sz="2800" baseline="30000">
                <a:latin typeface="Arial"/>
                <a:cs typeface="Arial"/>
              </a:rPr>
              <a:t>th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Sept (£500)</a:t>
            </a:r>
          </a:p>
          <a:p>
            <a:r>
              <a:rPr lang="en-US" sz="2800">
                <a:latin typeface="Arial"/>
                <a:cs typeface="Arial"/>
                <a:hlinkClick r:id="rId5"/>
              </a:rPr>
              <a:t>ASN Schools Residencies – Open now (closes 2 Oct)</a:t>
            </a:r>
            <a:endParaRPr lang="en-US" sz="2800">
              <a:latin typeface="Arial"/>
              <a:cs typeface="Arial"/>
            </a:endParaRPr>
          </a:p>
          <a:p>
            <a:r>
              <a:rPr lang="en-US" sz="2800">
                <a:latin typeface="Arial"/>
                <a:cs typeface="Arial"/>
              </a:rPr>
              <a:t>Sensory Stories Funds (£500) – opening</a:t>
            </a:r>
            <a:r>
              <a:rPr lang="en-US">
                <a:latin typeface="Arial"/>
                <a:cs typeface="Arial"/>
              </a:rPr>
              <a:t> 3rd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Oct </a:t>
            </a:r>
            <a:endParaRPr lang="en-US" sz="2800">
              <a:latin typeface="Arial"/>
              <a:cs typeface="Arial"/>
            </a:endParaRPr>
          </a:p>
          <a:p>
            <a:r>
              <a:rPr lang="en-US" sz="2800"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 Literature – funded author visits and residencies</a:t>
            </a:r>
            <a:r>
              <a:rPr lang="en-US"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(closes 20th Nov)</a:t>
            </a:r>
            <a:endParaRPr lang="en-US" sz="2800">
              <a:latin typeface="Arial"/>
              <a:cs typeface="Arial"/>
            </a:endParaRP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/>
          </a:p>
          <a:p>
            <a:endParaRPr lang="en-GB" sz="2000"/>
          </a:p>
          <a:p>
            <a:endParaRPr lang="en-GB" sz="2000"/>
          </a:p>
          <a:p>
            <a:pPr marL="457200" indent="-457200"/>
            <a:endParaRPr lang="en-GB"/>
          </a:p>
        </p:txBody>
      </p:sp>
      <p:pic>
        <p:nvPicPr>
          <p:cNvPr id="6" name="Content Placeholder 5" descr="A group of young people reading books in their school library&#10;&#10;">
            <a:extLst>
              <a:ext uri="{FF2B5EF4-FFF2-40B4-BE49-F238E27FC236}">
                <a16:creationId xmlns:a16="http://schemas.microsoft.com/office/drawing/2014/main" id="{0AA97E19-93D0-CE59-3C52-4335B2ACC7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2846731" y="3761805"/>
            <a:ext cx="3553346" cy="2354021"/>
          </a:xfrm>
        </p:spPr>
      </p:pic>
    </p:spTree>
    <p:extLst>
      <p:ext uri="{BB962C8B-B14F-4D97-AF65-F5344CB8AC3E}">
        <p14:creationId xmlns:p14="http://schemas.microsoft.com/office/powerpoint/2010/main" val="3811072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anchor="t" anchorCtr="0"/>
          <a:lstStyle/>
          <a:p>
            <a:pPr algn="l"/>
            <a:r>
              <a:rPr lang="en-US" b="1">
                <a:latin typeface="Arial"/>
                <a:cs typeface="Arial"/>
              </a:rPr>
              <a:t>Now you can</a:t>
            </a:r>
            <a:r>
              <a:rPr lang="en-US" sz="4400" b="1">
                <a:latin typeface="Arial"/>
                <a:cs typeface="Arial"/>
              </a:rPr>
              <a:t> get started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279374"/>
            <a:ext cx="8521824" cy="3733801"/>
          </a:xfrm>
        </p:spPr>
        <p:txBody>
          <a:bodyPr vert="horz"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Visit </a:t>
            </a:r>
            <a:r>
              <a:rPr lang="en-US" sz="2000">
                <a:latin typeface="Arial"/>
                <a:cs typeface="Arial"/>
                <a:hlinkClick r:id="rId4"/>
              </a:rPr>
              <a:t>www.readingschools.scot</a:t>
            </a:r>
            <a:endParaRPr lang="en-US" sz="200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Explore </a:t>
            </a:r>
            <a:r>
              <a:rPr lang="en-US" sz="2000">
                <a:latin typeface="Arial"/>
                <a:cs typeface="Arial"/>
                <a:hlinkClick r:id="rId5"/>
              </a:rPr>
              <a:t>the framework 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Take our </a:t>
            </a:r>
            <a:r>
              <a:rPr lang="en-US" sz="2000">
                <a:latin typeface="Arial"/>
                <a:cs typeface="Arial"/>
                <a:hlinkClick r:id="rId6"/>
              </a:rPr>
              <a:t>level quiz</a:t>
            </a:r>
            <a:r>
              <a:rPr lang="en-US" sz="2000">
                <a:latin typeface="Arial"/>
                <a:cs typeface="Arial"/>
              </a:rPr>
              <a:t> to decide which accreditation best suits your school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Get buy in from your whole school – learners, colleagues and senior leadership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Form your Reading Leadership Group with students and staff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Plan your CLPL calendar ;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Start your accreditation journey!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2" name="Content Placeholder 11">
            <a:extLst>
              <a:ext uri="{FF2B5EF4-FFF2-40B4-BE49-F238E27FC236}">
                <a16:creationId xmlns:a16="http://schemas.microsoft.com/office/drawing/2014/main" id="{426344CF-F312-FCE2-6380-E6CA4AD9C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668">
            <a:off x="5500441" y="5398833"/>
            <a:ext cx="2386831" cy="1205028"/>
          </a:xfrm>
        </p:spPr>
      </p:pic>
    </p:spTree>
    <p:extLst>
      <p:ext uri="{BB962C8B-B14F-4D97-AF65-F5344CB8AC3E}">
        <p14:creationId xmlns:p14="http://schemas.microsoft.com/office/powerpoint/2010/main" val="1075423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Upcoming Reading Schools CLPL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10361" y="1124744"/>
            <a:ext cx="7575376" cy="3733801"/>
          </a:xfrm>
        </p:spPr>
        <p:txBody>
          <a:bodyPr/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The Reading Schools journey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Submitting your Evidence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– Thursday 28 September, 16.30-17.30</a:t>
            </a:r>
          </a:p>
          <a:p>
            <a:pPr marL="457200" lvl="1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Our suite of CLPL will be repeated in Spring 2024</a:t>
            </a:r>
          </a:p>
          <a:p>
            <a:pPr marL="457200" lvl="1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Shared practice events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Interdisciplinary book projects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– Thursday 16 November, 16.30-18.00</a:t>
            </a:r>
          </a:p>
          <a:p>
            <a:pPr lvl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Paired reading projects with Read, Write, Count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– Monday 25 September, 16.30-17.30 and Monday 2 October, 16.30-17.30</a:t>
            </a:r>
          </a:p>
          <a:p>
            <a:pPr marL="457200" lvl="1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Drop-in sessions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(16.00-17.00):	</a:t>
            </a:r>
          </a:p>
          <a:p>
            <a:pPr lvl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Thursday 21 September</a:t>
            </a:r>
          </a:p>
          <a:p>
            <a:pPr lvl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Thursday 2 November</a:t>
            </a:r>
          </a:p>
          <a:p>
            <a:pPr lvl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Thursday 30 November</a:t>
            </a:r>
          </a:p>
          <a:p>
            <a:pPr marL="457200" lvl="1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Scottish Book Trust CLPL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Building a reading culture in your classroom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– Tuesday 19 September, 16.30-17.30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2" name="Content Placeholder 11">
            <a:extLst>
              <a:ext uri="{FF2B5EF4-FFF2-40B4-BE49-F238E27FC236}">
                <a16:creationId xmlns:a16="http://schemas.microsoft.com/office/drawing/2014/main" id="{426344CF-F312-FCE2-6380-E6CA4AD9C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668">
            <a:off x="5721226" y="5398832"/>
            <a:ext cx="2386831" cy="1205028"/>
          </a:xfrm>
        </p:spPr>
      </p:pic>
    </p:spTree>
    <p:extLst>
      <p:ext uri="{BB962C8B-B14F-4D97-AF65-F5344CB8AC3E}">
        <p14:creationId xmlns:p14="http://schemas.microsoft.com/office/powerpoint/2010/main" val="561805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78" y="1163087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Any questions..?</a:t>
            </a:r>
          </a:p>
        </p:txBody>
      </p:sp>
      <p:pic>
        <p:nvPicPr>
          <p:cNvPr id="6" name="Content Placeholder 5" descr="A graphic showing colourful hands raised in the air, all holding books. ">
            <a:extLst>
              <a:ext uri="{FF2B5EF4-FFF2-40B4-BE49-F238E27FC236}">
                <a16:creationId xmlns:a16="http://schemas.microsoft.com/office/drawing/2014/main" id="{9421DE43-0376-7E63-DDDB-E744DD8212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19672" y="3706607"/>
            <a:ext cx="5726016" cy="246559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82324" y="2306087"/>
            <a:ext cx="6296339" cy="1002927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Pop them in the chat or unmute and speak with us!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55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78" y="282464"/>
            <a:ext cx="8229600" cy="1143000"/>
          </a:xfrm>
        </p:spPr>
        <p:txBody>
          <a:bodyPr vert="horz" lIns="91440" tIns="45720" rIns="91440" bIns="45720" anchor="t" anchorCtr="0"/>
          <a:lstStyle/>
          <a:p>
            <a:pPr algn="l"/>
            <a:r>
              <a:rPr lang="en-US" sz="6000" b="1">
                <a:latin typeface="Arial"/>
                <a:cs typeface="Arial"/>
              </a:rPr>
              <a:t>We appreciate your feedback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54702" y="2200985"/>
            <a:ext cx="8229600" cy="1002927"/>
          </a:xfrm>
        </p:spPr>
        <p:txBody>
          <a:bodyPr vert="horz"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Please take a second to complete our quick survey here: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>
                <a:latin typeface="Arial"/>
                <a:cs typeface="Arial"/>
              </a:rPr>
              <a:t>You can find details of </a:t>
            </a:r>
            <a:r>
              <a:rPr lang="en-US" sz="2400">
                <a:latin typeface="Arial"/>
                <a:cs typeface="Arial"/>
                <a:hlinkClick r:id="rId3"/>
              </a:rPr>
              <a:t>the recent changes we've made based on your feedback</a:t>
            </a:r>
            <a:r>
              <a:rPr lang="en-US" sz="2400">
                <a:latin typeface="Arial"/>
                <a:cs typeface="Arial"/>
              </a:rPr>
              <a:t> on our website!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5" name="Content Placeholder 4" descr="Feedback QR code for today's session">
            <a:extLst>
              <a:ext uri="{FF2B5EF4-FFF2-40B4-BE49-F238E27FC236}">
                <a16:creationId xmlns:a16="http://schemas.microsoft.com/office/drawing/2014/main" id="{DFEDDE11-353E-2C4D-E127-B8419580FD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341266" y="2936954"/>
            <a:ext cx="2084958" cy="2084958"/>
          </a:xfrm>
        </p:spPr>
      </p:pic>
    </p:spTree>
    <p:extLst>
      <p:ext uri="{BB962C8B-B14F-4D97-AF65-F5344CB8AC3E}">
        <p14:creationId xmlns:p14="http://schemas.microsoft.com/office/powerpoint/2010/main" val="4103796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872808" cy="1111309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anna.derricourt@scottishbooktrust.com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liam.mccallum@scottishbooktrust.com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readingschools@scottishbooktrust.com</a:t>
            </a:r>
          </a:p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Facebook, Twitter and Instagram logos">
            <a:extLst>
              <a:ext uri="{FF2B5EF4-FFF2-40B4-BE49-F238E27FC236}">
                <a16:creationId xmlns:a16="http://schemas.microsoft.com/office/drawing/2014/main" id="{F8C8987D-29C7-4EF0-8382-997CA00CD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28" y="4581128"/>
            <a:ext cx="1306547" cy="402483"/>
          </a:xfrm>
          <a:prstGeom prst="rect">
            <a:avLst/>
          </a:prstGeom>
        </p:spPr>
      </p:pic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" y="6172200"/>
            <a:ext cx="4388225" cy="375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 Book Trust is a national charity changing lives through reading and writing. Registered company SC184248 | Scottish charity SC027669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0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Recap from previous session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147248" cy="3733801"/>
          </a:xfrm>
        </p:spPr>
        <p:txBody>
          <a:bodyPr/>
          <a:lstStyle/>
          <a:p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www.readingschools.scot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hosts information, resources and project management platform</a:t>
            </a:r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Reading Schools Framework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Key Areas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crucial to building and sustaining a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whole-school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reading culture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 Key Areas are mapped against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HGIOS4</a:t>
            </a:r>
            <a:r>
              <a:rPr lang="en-GB" sz="2400" b="1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and detail the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actions necessary to becoming a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 Reading School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and advance to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silver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r>
              <a:rPr lang="en-GB" sz="240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To be accredited, you provide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of how you have achieved the standard for </a:t>
            </a:r>
            <a:b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each Key Area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Your accreditation lasts for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3 years</a:t>
            </a:r>
          </a:p>
          <a:p>
            <a:pPr marL="0" indent="0"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2" name="Content Placeholder 5" descr="Parents and child reading a book">
            <a:extLst>
              <a:ext uri="{FF2B5EF4-FFF2-40B4-BE49-F238E27FC236}">
                <a16:creationId xmlns:a16="http://schemas.microsoft.com/office/drawing/2014/main" id="{88B3414C-7E45-4959-232E-D41744B39A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99" y="5029200"/>
            <a:ext cx="1569941" cy="1745743"/>
          </a:xfrm>
        </p:spPr>
      </p:pic>
    </p:spTree>
    <p:extLst>
      <p:ext uri="{BB962C8B-B14F-4D97-AF65-F5344CB8AC3E}">
        <p14:creationId xmlns:p14="http://schemas.microsoft.com/office/powerpoint/2010/main" val="343395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Accreditation levels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5568" y="1124744"/>
            <a:ext cx="4388296" cy="4876800"/>
          </a:xfrm>
        </p:spPr>
        <p:txBody>
          <a:bodyPr/>
          <a:lstStyle/>
          <a:p>
            <a:r>
              <a:rPr lang="en-US"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Core: </a:t>
            </a:r>
            <a:r>
              <a:rPr lang="en-GB" sz="1800" b="0" i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foundational work key to building a reading culture in school, focused on sustainable reading routines and the school environment</a:t>
            </a:r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additional opportunities for</a:t>
            </a:r>
            <a:r>
              <a:rPr lang="en-US" sz="1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broadening learners’ experiences, e.g., engaging with authors, visiting libraries, and bringing in outside expertise </a:t>
            </a:r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sharing your enthusiasm and expertise with your community through, for example, intergenerational book projects or local partnerships with other schools and businesses 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Reading Schools wooden trophies, lined up in order of Core, Silver and Gold. ">
            <a:extLst>
              <a:ext uri="{FF2B5EF4-FFF2-40B4-BE49-F238E27FC236}">
                <a16:creationId xmlns:a16="http://schemas.microsoft.com/office/drawing/2014/main" id="{F9D5305A-05DD-B4CD-F0B3-AEBECA54F1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1648450"/>
            <a:ext cx="4172272" cy="312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5FE0CF0-250D-04C3-9B6A-017C45A9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9517">
            <a:off x="6727914" y="199701"/>
            <a:ext cx="2434051" cy="9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9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973" y="2132856"/>
            <a:ext cx="7772400" cy="1470025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become a Reading School</a:t>
            </a:r>
          </a:p>
        </p:txBody>
      </p:sp>
      <p:pic>
        <p:nvPicPr>
          <p:cNvPr id="9" name="Picture Placeholder 8" descr="The Reading Schools programme logo, showing colourful books. ">
            <a:extLst>
              <a:ext uri="{FF2B5EF4-FFF2-40B4-BE49-F238E27FC236}">
                <a16:creationId xmlns:a16="http://schemas.microsoft.com/office/drawing/2014/main" id="{15DA3FF5-378B-8910-F2BB-67BE5A85F1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035" t="-17664" r="-1375" b="-6657"/>
          <a:stretch/>
        </p:blipFill>
        <p:spPr>
          <a:xfrm>
            <a:off x="2989787" y="4365104"/>
            <a:ext cx="3216773" cy="1431319"/>
          </a:xfrm>
        </p:spPr>
      </p:pic>
      <p:sp>
        <p:nvSpPr>
          <p:cNvPr id="5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</p:spTree>
    <p:extLst>
      <p:ext uri="{BB962C8B-B14F-4D97-AF65-F5344CB8AC3E}">
        <p14:creationId xmlns:p14="http://schemas.microsoft.com/office/powerpoint/2010/main" val="4072267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40" y="165227"/>
            <a:ext cx="9503919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Step 1: Reading Schools website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4978" y="968027"/>
            <a:ext cx="8454631" cy="477690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400" b="1">
                <a:latin typeface="Arial"/>
                <a:cs typeface="Arial"/>
              </a:rPr>
              <a:t>One-stop-shop</a:t>
            </a:r>
            <a:r>
              <a:rPr lang="en-GB" sz="2400">
                <a:latin typeface="Arial"/>
                <a:cs typeface="Arial"/>
              </a:rPr>
              <a:t>, information, resources and </a:t>
            </a:r>
            <a:r>
              <a:rPr lang="en-GB" sz="2400" b="1">
                <a:latin typeface="Arial"/>
                <a:cs typeface="Arial"/>
              </a:rPr>
              <a:t>project management</a:t>
            </a:r>
            <a:endParaRPr lang="en-GB" sz="2400" b="1"/>
          </a:p>
          <a:p>
            <a:pPr marL="342900" indent="-342900">
              <a:buFont typeface="Arial"/>
              <a:buChar char="•"/>
            </a:pPr>
            <a:r>
              <a:rPr lang="en-GB" sz="2400" b="1">
                <a:latin typeface="Arial"/>
                <a:cs typeface="Arial"/>
              </a:rPr>
              <a:t>Sign up</a:t>
            </a:r>
            <a:r>
              <a:rPr lang="en-GB" sz="2400">
                <a:latin typeface="Arial"/>
                <a:cs typeface="Arial"/>
              </a:rPr>
              <a:t> and create a </a:t>
            </a:r>
            <a:r>
              <a:rPr lang="en-GB" sz="2400" b="1">
                <a:latin typeface="Arial"/>
                <a:cs typeface="Arial"/>
              </a:rPr>
              <a:t>lead contact </a:t>
            </a:r>
            <a:r>
              <a:rPr lang="en-GB" sz="2400">
                <a:latin typeface="Arial"/>
                <a:cs typeface="Arial"/>
              </a:rPr>
              <a:t>user account 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Familiarise yourself with the resources (‘how to’ videos…)</a:t>
            </a:r>
            <a:endParaRPr lang="en-GB" sz="2400"/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14" name="Content Placeholder 13" descr="A screenshot of the sign up screen on the Reading Schools Website">
            <a:extLst>
              <a:ext uri="{FF2B5EF4-FFF2-40B4-BE49-F238E27FC236}">
                <a16:creationId xmlns:a16="http://schemas.microsoft.com/office/drawing/2014/main" id="{5E82FF8C-0B11-DE10-6072-053A87B48D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83498" y="2670018"/>
            <a:ext cx="4038600" cy="3502182"/>
          </a:xfrm>
        </p:spPr>
      </p:pic>
      <p:pic>
        <p:nvPicPr>
          <p:cNvPr id="16" name="Picture 15" descr="Screenshot of the Reading Schools website homepage">
            <a:extLst>
              <a:ext uri="{FF2B5EF4-FFF2-40B4-BE49-F238E27FC236}">
                <a16:creationId xmlns:a16="http://schemas.microsoft.com/office/drawing/2014/main" id="{48B18084-1896-AF30-BEA8-293EF2572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108" y="3098466"/>
            <a:ext cx="4281246" cy="21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2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5" y="188640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Step 2: Explore the framework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E3CEC88-95C7-CFAD-7E2C-521F51EBC57E}"/>
              </a:ext>
            </a:extLst>
          </p:cNvPr>
          <p:cNvSpPr txBox="1">
            <a:spLocks/>
          </p:cNvSpPr>
          <p:nvPr/>
        </p:nvSpPr>
        <p:spPr>
          <a:xfrm>
            <a:off x="128491" y="1030855"/>
            <a:ext cx="8824117" cy="3694086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400">
                <a:latin typeface="Arial"/>
                <a:cs typeface="Arial"/>
              </a:rPr>
              <a:t>The Framework </a:t>
            </a:r>
            <a:r>
              <a:rPr lang="en-US" sz="2400" b="1">
                <a:latin typeface="Arial"/>
                <a:cs typeface="Arial"/>
              </a:rPr>
              <a:t>links to your action plan</a:t>
            </a:r>
            <a:endParaRPr lang="en-US" sz="2400" b="1"/>
          </a:p>
          <a:p>
            <a:pPr marL="457200" indent="-457200"/>
            <a:r>
              <a:rPr lang="en-US" sz="2400">
                <a:latin typeface="Arial"/>
                <a:cs typeface="Arial"/>
              </a:rPr>
              <a:t>Refer to the framework and your action plan </a:t>
            </a:r>
            <a:r>
              <a:rPr lang="en-US" sz="2400" b="1">
                <a:latin typeface="Arial"/>
                <a:cs typeface="Arial"/>
              </a:rPr>
              <a:t>throughout the year</a:t>
            </a:r>
          </a:p>
          <a:p>
            <a:pPr marL="457200" indent="-457200"/>
            <a:r>
              <a:rPr lang="en-US" sz="2400">
                <a:latin typeface="Arial"/>
                <a:cs typeface="Arial"/>
              </a:rPr>
              <a:t>The Framework shows each accreditation level side-by-side so you can see what the </a:t>
            </a:r>
            <a:r>
              <a:rPr lang="en-US" sz="2400" b="1">
                <a:latin typeface="Arial"/>
                <a:cs typeface="Arial"/>
              </a:rPr>
              <a:t>different expectations </a:t>
            </a:r>
            <a:r>
              <a:rPr lang="en-US" sz="2400">
                <a:latin typeface="Arial"/>
                <a:cs typeface="Arial"/>
              </a:rPr>
              <a:t>are</a:t>
            </a:r>
          </a:p>
          <a:p>
            <a:pPr marL="457200" indent="-457200"/>
            <a:r>
              <a:rPr lang="en-US" sz="2400">
                <a:latin typeface="Arial"/>
                <a:cs typeface="Arial"/>
              </a:rPr>
              <a:t>Understand where </a:t>
            </a:r>
            <a:r>
              <a:rPr lang="en-US" sz="2400" b="1">
                <a:latin typeface="Arial"/>
                <a:cs typeface="Arial"/>
              </a:rPr>
              <a:t>your school meets each key area</a:t>
            </a:r>
          </a:p>
          <a:p>
            <a:pPr marL="457200" indent="-457200"/>
            <a:r>
              <a:rPr lang="en-US" sz="2400">
                <a:latin typeface="Arial"/>
                <a:cs typeface="Arial"/>
              </a:rPr>
              <a:t>Each key area has a ‘</a:t>
            </a:r>
            <a:r>
              <a:rPr lang="en-US" sz="2400" b="1">
                <a:latin typeface="Arial"/>
                <a:cs typeface="Arial"/>
              </a:rPr>
              <a:t>webinar short’ resource </a:t>
            </a:r>
            <a:r>
              <a:rPr lang="en-US" sz="2400">
                <a:latin typeface="Arial"/>
                <a:cs typeface="Arial"/>
              </a:rPr>
              <a:t>(&lt;6 minutes)</a:t>
            </a:r>
          </a:p>
          <a:p>
            <a:pPr marL="457200" indent="-457200"/>
            <a:endParaRPr lang="en-US" b="1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/>
          </a:p>
          <a:p>
            <a:endParaRPr lang="en-GB"/>
          </a:p>
          <a:p>
            <a:endParaRPr lang="en-GB"/>
          </a:p>
          <a:p>
            <a:pPr marL="457200" indent="-457200"/>
            <a:endParaRPr lang="en-GB"/>
          </a:p>
        </p:txBody>
      </p:sp>
      <p:pic>
        <p:nvPicPr>
          <p:cNvPr id="8" name="Content Placeholder 7" descr="Screenshot of a Reading Schools action plan">
            <a:extLst>
              <a:ext uri="{FF2B5EF4-FFF2-40B4-BE49-F238E27FC236}">
                <a16:creationId xmlns:a16="http://schemas.microsoft.com/office/drawing/2014/main" id="{FAC51953-5B1A-FF91-8024-01115F27C0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2948" t="11802"/>
          <a:stretch/>
        </p:blipFill>
        <p:spPr>
          <a:xfrm>
            <a:off x="195878" y="4027016"/>
            <a:ext cx="7462479" cy="2176614"/>
          </a:xfrm>
        </p:spPr>
      </p:pic>
    </p:spTree>
    <p:extLst>
      <p:ext uri="{BB962C8B-B14F-4D97-AF65-F5344CB8AC3E}">
        <p14:creationId xmlns:p14="http://schemas.microsoft.com/office/powerpoint/2010/main" val="3606661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5" y="188640"/>
            <a:ext cx="8229600" cy="1143000"/>
          </a:xfrm>
        </p:spPr>
        <p:txBody>
          <a:bodyPr anchor="t" anchorCtr="0"/>
          <a:lstStyle/>
          <a:p>
            <a:pPr algn="l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Will it be Core, Silver or Gold?</a:t>
            </a:r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EB624-1665-1035-C277-F3D79E98645C}"/>
              </a:ext>
            </a:extLst>
          </p:cNvPr>
          <p:cNvSpPr txBox="1"/>
          <p:nvPr/>
        </p:nvSpPr>
        <p:spPr>
          <a:xfrm>
            <a:off x="199986" y="1085354"/>
            <a:ext cx="874402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Staff and pupil </a:t>
            </a:r>
            <a:r>
              <a:rPr lang="en-GB" sz="2400" b="1">
                <a:latin typeface="Arial"/>
                <a:cs typeface="Arial"/>
              </a:rPr>
              <a:t>attitude surveys </a:t>
            </a:r>
            <a:r>
              <a:rPr lang="en-GB" sz="2400">
                <a:latin typeface="Arial"/>
                <a:cs typeface="Arial"/>
              </a:rPr>
              <a:t>using our templates</a:t>
            </a:r>
          </a:p>
          <a:p>
            <a:pPr marL="285750" indent="-285750">
              <a:buFont typeface="Arial"/>
              <a:buChar char="•"/>
            </a:pPr>
            <a:r>
              <a:rPr lang="en-GB" sz="2400" i="1">
                <a:latin typeface="Arial"/>
                <a:cs typeface="Arial"/>
              </a:rPr>
              <a:t>‘What are we doing well?’ </a:t>
            </a:r>
            <a:r>
              <a:rPr lang="en-GB" sz="2400" b="1">
                <a:latin typeface="Arial"/>
                <a:cs typeface="Arial"/>
              </a:rPr>
              <a:t>Self evaluation</a:t>
            </a:r>
          </a:p>
          <a:p>
            <a:pPr marL="285750" indent="-28575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Are there any </a:t>
            </a:r>
            <a:r>
              <a:rPr lang="en-GB" sz="2400" b="1">
                <a:latin typeface="Arial"/>
                <a:cs typeface="Arial"/>
              </a:rPr>
              <a:t>areas for improvement</a:t>
            </a:r>
            <a:r>
              <a:rPr lang="en-GB" sz="2400">
                <a:latin typeface="Arial"/>
                <a:cs typeface="Arial"/>
              </a:rPr>
              <a:t>?</a:t>
            </a:r>
            <a:endParaRPr lang="en-GB" sz="2400"/>
          </a:p>
          <a:p>
            <a:pPr marL="285750" indent="-28575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Take your level quiz and </a:t>
            </a:r>
            <a:r>
              <a:rPr lang="en-GB" sz="2400" b="1">
                <a:latin typeface="Arial"/>
                <a:cs typeface="Arial"/>
              </a:rPr>
              <a:t>compare</a:t>
            </a:r>
            <a:r>
              <a:rPr lang="en-GB" sz="2400">
                <a:latin typeface="Arial"/>
                <a:cs typeface="Arial"/>
              </a:rPr>
              <a:t> that with what your school is telling you</a:t>
            </a:r>
          </a:p>
        </p:txBody>
      </p:sp>
      <p:pic>
        <p:nvPicPr>
          <p:cNvPr id="12" name="Content Placeholder 11" descr="Screenshot of learner attitude survey">
            <a:extLst>
              <a:ext uri="{FF2B5EF4-FFF2-40B4-BE49-F238E27FC236}">
                <a16:creationId xmlns:a16="http://schemas.microsoft.com/office/drawing/2014/main" id="{7F4AE11C-9DFC-4C15-4703-786DED36AA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85192" y="3195709"/>
            <a:ext cx="7859216" cy="2116312"/>
          </a:xfrm>
        </p:spPr>
      </p:pic>
    </p:spTree>
    <p:extLst>
      <p:ext uri="{BB962C8B-B14F-4D97-AF65-F5344CB8AC3E}">
        <p14:creationId xmlns:p14="http://schemas.microsoft.com/office/powerpoint/2010/main" val="886583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C3A32566-1BF5-477E-8A37-636A71F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41" y="165227"/>
            <a:ext cx="8688565" cy="1143000"/>
          </a:xfrm>
        </p:spPr>
        <p:txBody>
          <a:bodyPr vert="horz" lIns="91440" tIns="45720" rIns="91440" bIns="45720" anchor="t" anchorCtr="0"/>
          <a:lstStyle/>
          <a:p>
            <a:pPr algn="l"/>
            <a:r>
              <a:rPr lang="en-US" sz="4000" b="1">
                <a:latin typeface="Arial"/>
                <a:cs typeface="Arial"/>
              </a:rPr>
              <a:t>Step 3: </a:t>
            </a:r>
            <a:r>
              <a:rPr lang="en-US" sz="2800" b="1">
                <a:latin typeface="Arial"/>
                <a:cs typeface="Arial"/>
              </a:rPr>
              <a:t>Gather your team and share the news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4978" y="968027"/>
            <a:ext cx="8454631" cy="477690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A </a:t>
            </a:r>
            <a:r>
              <a:rPr lang="en-GB" sz="2400" b="1">
                <a:latin typeface="Arial"/>
                <a:cs typeface="Arial"/>
              </a:rPr>
              <a:t>whole school approach </a:t>
            </a:r>
            <a:r>
              <a:rPr lang="en-GB" sz="2400">
                <a:latin typeface="Arial"/>
                <a:cs typeface="Arial"/>
              </a:rPr>
              <a:t>– staff and learners (assembly)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Share </a:t>
            </a:r>
            <a:r>
              <a:rPr lang="en-GB" sz="2400" b="1">
                <a:latin typeface="Arial"/>
                <a:cs typeface="Arial"/>
              </a:rPr>
              <a:t>intro video </a:t>
            </a:r>
            <a:r>
              <a:rPr lang="en-GB" sz="2400">
                <a:latin typeface="Arial"/>
                <a:cs typeface="Arial"/>
              </a:rPr>
              <a:t>(5 minutes) with all staff and colleagues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Use </a:t>
            </a:r>
            <a:r>
              <a:rPr lang="en-GB" sz="2400" b="1">
                <a:latin typeface="Arial"/>
                <a:cs typeface="Arial"/>
              </a:rPr>
              <a:t>web navigation videos </a:t>
            </a:r>
            <a:r>
              <a:rPr lang="en-GB" sz="2400">
                <a:latin typeface="Arial"/>
                <a:cs typeface="Arial"/>
              </a:rPr>
              <a:t>(6 minutes)</a:t>
            </a:r>
            <a:endParaRPr lang="en-GB" sz="2400" b="1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Access print out resources to </a:t>
            </a:r>
            <a:r>
              <a:rPr lang="en-GB" sz="2400" b="1">
                <a:latin typeface="Arial"/>
                <a:cs typeface="Arial"/>
              </a:rPr>
              <a:t>get everyone excited </a:t>
            </a:r>
            <a:r>
              <a:rPr lang="en-GB" sz="2400">
                <a:latin typeface="Arial"/>
                <a:cs typeface="Arial"/>
              </a:rPr>
              <a:t>and to </a:t>
            </a:r>
            <a:r>
              <a:rPr lang="en-GB" sz="2400" b="1">
                <a:latin typeface="Arial"/>
                <a:cs typeface="Arial"/>
              </a:rPr>
              <a:t>feel like a Reading School</a:t>
            </a:r>
          </a:p>
          <a:p>
            <a:pPr marL="342900" indent="-342900">
              <a:buFont typeface="Arial"/>
              <a:buChar char="•"/>
            </a:pPr>
            <a:endParaRPr lang="en-GB" sz="2400" b="1"/>
          </a:p>
        </p:txBody>
      </p:sp>
      <p:sp>
        <p:nvSpPr>
          <p:cNvPr id="10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scottishbooktrust.com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658416" cy="441014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EEC3BF9-1263-0FDE-3E18-EDF4BE1B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14">
            <a:off x="607808" y="3674981"/>
            <a:ext cx="831428" cy="1167287"/>
          </a:xfrm>
        </p:spPr>
      </p:pic>
      <p:pic>
        <p:nvPicPr>
          <p:cNvPr id="4" name="Picture 3" descr="An image of reading schools resources, evidence logbooks and posters">
            <a:extLst>
              <a:ext uri="{FF2B5EF4-FFF2-40B4-BE49-F238E27FC236}">
                <a16:creationId xmlns:a16="http://schemas.microsoft.com/office/drawing/2014/main" id="{E55A3A9D-73A6-4E74-4F7B-CBD76A17D6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245" y="3204305"/>
            <a:ext cx="5846293" cy="29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61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1C7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0F1ED29-B395-400F-BA16-37844E079D47}" vid="{D918B845-CE5D-49A1-8AD6-A8E3015CD199}"/>
    </a:ext>
  </a:extLst>
</a:theme>
</file>

<file path=ppt/theme/theme2.xml><?xml version="1.0" encoding="utf-8"?>
<a:theme xmlns:a="http://schemas.openxmlformats.org/drawingml/2006/main" name="1_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1C7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188FDCB-07F1-42DD-BC1D-5E45FD7146F1}" vid="{EA3E2201-25E4-4E93-AA67-B56E2FAA7A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2feb5-42f4-4875-917d-a8fcb0477ae8" xsi:nil="true"/>
    <lcf76f155ced4ddcb4097134ff3c332f xmlns="e8fe8bb9-e0d4-4ac3-b920-326070b987f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785B6A84FF374FB0FF4EC4BB9AFA49" ma:contentTypeVersion="18" ma:contentTypeDescription="Create a new document." ma:contentTypeScope="" ma:versionID="14893423f7323a1a8a638d46ad9a1599">
  <xsd:schema xmlns:xsd="http://www.w3.org/2001/XMLSchema" xmlns:xs="http://www.w3.org/2001/XMLSchema" xmlns:p="http://schemas.microsoft.com/office/2006/metadata/properties" xmlns:ns2="6b42feb5-42f4-4875-917d-a8fcb0477ae8" xmlns:ns3="e8fe8bb9-e0d4-4ac3-b920-326070b987fc" targetNamespace="http://schemas.microsoft.com/office/2006/metadata/properties" ma:root="true" ma:fieldsID="b6339029f1300dbd2f374a8cea536c54" ns2:_="" ns3:_="">
    <xsd:import namespace="6b42feb5-42f4-4875-917d-a8fcb0477ae8"/>
    <xsd:import namespace="e8fe8bb9-e0d4-4ac3-b920-326070b987f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2feb5-42f4-4875-917d-a8fcb0477a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4b56ac4-af9b-4662-9143-bdd5b02ef649}" ma:internalName="TaxCatchAll" ma:showField="CatchAllData" ma:web="6b42feb5-42f4-4875-917d-a8fcb0477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fe8bb9-e0d4-4ac3-b920-326070b987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660978a-abcb-4ac2-a434-47d9e95336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ACC0F-54E0-43AF-8A2D-4B03D919CD8D}">
  <ds:schemaRefs>
    <ds:schemaRef ds:uri="http://purl.org/dc/elements/1.1/"/>
    <ds:schemaRef ds:uri="http://schemas.microsoft.com/office/2006/documentManagement/types"/>
    <ds:schemaRef ds:uri="6b42feb5-42f4-4875-917d-a8fcb0477ae8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8fe8bb9-e0d4-4ac3-b920-326070b987fc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4B8CE4-3EA4-4AF5-9CC7-24D64CEFF69D}">
  <ds:schemaRefs>
    <ds:schemaRef ds:uri="6b42feb5-42f4-4875-917d-a8fcb0477ae8"/>
    <ds:schemaRef ds:uri="e8fe8bb9-e0d4-4ac3-b920-326070b987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874CFAA-E66A-46A4-B23E-2FC0A1CD82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presentation slides (default for general use) (3)</Template>
  <TotalTime>4</TotalTime>
  <Words>1367</Words>
  <Application>Microsoft Office PowerPoint</Application>
  <PresentationFormat>On-screen Show (4:3)</PresentationFormat>
  <Paragraphs>212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Segoe UI</vt:lpstr>
      <vt:lpstr>Office Theme</vt:lpstr>
      <vt:lpstr>1_Office Theme</vt:lpstr>
      <vt:lpstr>Reading Schools: As it happens</vt:lpstr>
      <vt:lpstr>Today’s session</vt:lpstr>
      <vt:lpstr>Recap from previous session</vt:lpstr>
      <vt:lpstr>Accreditation levels</vt:lpstr>
      <vt:lpstr>How to become a Reading School</vt:lpstr>
      <vt:lpstr>Step 1: Reading Schools website</vt:lpstr>
      <vt:lpstr>Step 2: Explore the framework</vt:lpstr>
      <vt:lpstr>Will it be Core, Silver or Gold?</vt:lpstr>
      <vt:lpstr>Step 3: Gather your team and share the news</vt:lpstr>
      <vt:lpstr>Step 4: Writing your action plan</vt:lpstr>
      <vt:lpstr>Step 5: Have fun! (Mandatory)</vt:lpstr>
      <vt:lpstr>Interview Section</vt:lpstr>
      <vt:lpstr>Framework, requirements and examples</vt:lpstr>
      <vt:lpstr>The framework</vt:lpstr>
      <vt:lpstr>1.2 Leadership of Learning - Reading leadership group - Learner role modelling  - Staff as readers themselves - Staff development - Staff knowledge of contemporary children’s Literature </vt:lpstr>
      <vt:lpstr>1.2.1 Reading leadership group</vt:lpstr>
      <vt:lpstr>2.2 Curriculum - Regular opportunities to read for pleasure - Interdisciplinary book projects </vt:lpstr>
      <vt:lpstr>2.2.2 Interdisciplinary book projects</vt:lpstr>
      <vt:lpstr>2.5 Family Learning - Raising the profile of reading with families </vt:lpstr>
      <vt:lpstr>2.5.1 Raising the profile of reading with families</vt:lpstr>
      <vt:lpstr>Preparation is key</vt:lpstr>
      <vt:lpstr>Funding 23/24</vt:lpstr>
      <vt:lpstr>Now you can get started</vt:lpstr>
      <vt:lpstr>Upcoming Reading Schools CLPL</vt:lpstr>
      <vt:lpstr>Any questions..?</vt:lpstr>
      <vt:lpstr>We appreciate your feedback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Schools: As it happens</dc:title>
  <dc:creator>Clara Owen</dc:creator>
  <cp:lastModifiedBy>Becky McRitchie</cp:lastModifiedBy>
  <cp:revision>4</cp:revision>
  <cp:lastPrinted>2023-09-21T12:38:24Z</cp:lastPrinted>
  <dcterms:created xsi:type="dcterms:W3CDTF">2023-08-11T11:07:29Z</dcterms:created>
  <dcterms:modified xsi:type="dcterms:W3CDTF">2023-09-25T13:24:57Z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0x010100F8785B6A84FF374FB0FF4EC4BB9AFA49</vt:lpwstr>
  </property>
  <property fmtid="{D5CDD505-2E9C-101B-9397-08002B2CF9AE}" pid="3" name="Order">
    <vt:r8>737600</vt:r8>
  </property>
  <property fmtid="{D5CDD505-2E9C-101B-9397-08002B2CF9AE}" pid="4" name="MediaServiceImageTags">
    <vt:lpwstr/>
  </property>
</Properties>
</file>