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69" r:id="rId6"/>
    <p:sldId id="310" r:id="rId7"/>
    <p:sldId id="279" r:id="rId8"/>
    <p:sldId id="280" r:id="rId9"/>
    <p:sldId id="258" r:id="rId10"/>
    <p:sldId id="283" r:id="rId11"/>
    <p:sldId id="281" r:id="rId12"/>
    <p:sldId id="282" r:id="rId13"/>
    <p:sldId id="284" r:id="rId14"/>
    <p:sldId id="285" r:id="rId15"/>
    <p:sldId id="286" r:id="rId16"/>
    <p:sldId id="287" r:id="rId17"/>
    <p:sldId id="288" r:id="rId18"/>
    <p:sldId id="262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78" r:id="rId28"/>
    <p:sldId id="302" r:id="rId29"/>
    <p:sldId id="297" r:id="rId30"/>
    <p:sldId id="303" r:id="rId31"/>
    <p:sldId id="299" r:id="rId32"/>
    <p:sldId id="304" r:id="rId33"/>
    <p:sldId id="300" r:id="rId34"/>
    <p:sldId id="305" r:id="rId35"/>
    <p:sldId id="301" r:id="rId36"/>
    <p:sldId id="306" r:id="rId37"/>
    <p:sldId id="298" r:id="rId38"/>
    <p:sldId id="307" r:id="rId39"/>
    <p:sldId id="308" r:id="rId40"/>
    <p:sldId id="27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7D5"/>
    <a:srgbClr val="67B02C"/>
    <a:srgbClr val="D90A79"/>
    <a:srgbClr val="F6BE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819480-BBF6-4D0B-8B93-9A9B7A845765}" v="77" dt="2023-10-02T08:55:00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8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269E98-3629-3297-AC06-ABA2D8C0F8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16238" y="4581525"/>
            <a:ext cx="3455987" cy="2087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Add programme logo (optional)</a:t>
            </a:r>
          </a:p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332856"/>
          </a:xfrm>
          <a:prstGeom prst="rect">
            <a:avLst/>
          </a:prstGeom>
        </p:spPr>
        <p:txBody>
          <a:bodyPr vert="horz"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1"/>
            <a:ext cx="3956249" cy="692151"/>
          </a:xfrm>
          <a:prstGeom prst="rect">
            <a:avLst/>
          </a:prstGeom>
        </p:spPr>
        <p:txBody>
          <a:bodyPr vert="horz"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DE669-60AC-C6AF-5994-46FB0F7461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0489" y="4115620"/>
            <a:ext cx="4100512" cy="262572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8AE6C5-9E77-08CD-AF2B-A3012B4115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48201" y="4115620"/>
            <a:ext cx="3956248" cy="262572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6A701E-8392-7653-6833-B4E53092E6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8199" y="3253491"/>
            <a:ext cx="3966468" cy="69215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66B5CD8-7635-538F-9818-E3C2E2B54E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8418" y="2474431"/>
            <a:ext cx="3956249" cy="69215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04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535113"/>
            <a:ext cx="2592386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82312A-C749-2FF6-8958-77A84FCFB7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5807" y="1535113"/>
            <a:ext cx="259238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5B88CE-E50A-7C22-72BA-D66420636F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07245" y="1535113"/>
            <a:ext cx="259238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35E4C2-50E5-BEB3-D467-C30B3F854F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506" y="5603876"/>
            <a:ext cx="2614081" cy="59848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0A9C224-3B18-2372-D0A6-39AC1F4FD4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6600" y="5603875"/>
            <a:ext cx="2590800" cy="5984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165867E-8131-E74C-DD51-2393E864A1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4413" y="5603875"/>
            <a:ext cx="2509837" cy="5984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68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60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to use this assembly PowerPoint</a:t>
            </a: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295401"/>
            <a:ext cx="8229600" cy="3789783"/>
          </a:xfrm>
        </p:spPr>
        <p:txBody>
          <a:bodyPr vert="horz"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>
                <a:latin typeface="Helvetica Neue"/>
              </a:rPr>
              <a:t>This PowerPoint contains an introduction to Reading Schools, as well as three interactive games you can use (or pick one):</a:t>
            </a:r>
            <a:br>
              <a:rPr lang="en-US" sz="2800">
                <a:latin typeface="Helvetica Neue"/>
              </a:rPr>
            </a:br>
            <a:endParaRPr lang="en-US" sz="2800">
              <a:latin typeface="Helvetica Neue"/>
            </a:endParaRPr>
          </a:p>
          <a:p>
            <a:r>
              <a:rPr lang="en-US" sz="2800" b="1">
                <a:latin typeface="Helvetica Neue"/>
              </a:rPr>
              <a:t>Reading Dare </a:t>
            </a:r>
            <a:r>
              <a:rPr lang="en-US" sz="2800">
                <a:latin typeface="Helvetica Neue"/>
              </a:rPr>
              <a:t>– gives pupils a random reading challenge</a:t>
            </a:r>
          </a:p>
          <a:p>
            <a:r>
              <a:rPr lang="en-US" sz="2800" b="1">
                <a:latin typeface="Helvetica Neue"/>
              </a:rPr>
              <a:t>Book Personality Quiz </a:t>
            </a:r>
            <a:r>
              <a:rPr lang="en-US" sz="2800">
                <a:latin typeface="Helvetica Neue"/>
              </a:rPr>
              <a:t>– shows pupils what genres they prefer</a:t>
            </a:r>
          </a:p>
          <a:p>
            <a:r>
              <a:rPr lang="en-US" sz="2800" b="1">
                <a:latin typeface="Helvetica Neue"/>
              </a:rPr>
              <a:t>Judge a book by its cover </a:t>
            </a:r>
            <a:r>
              <a:rPr lang="en-US" sz="2800">
                <a:latin typeface="Helvetica Neue"/>
              </a:rPr>
              <a:t>– shows pupils what to look for on a  book cover</a:t>
            </a:r>
          </a:p>
          <a:p>
            <a:pPr marL="0" indent="0">
              <a:buNone/>
            </a:pPr>
            <a:endParaRPr lang="en-US" sz="2800">
              <a:latin typeface="Helvetica Neue"/>
            </a:endParaRPr>
          </a:p>
          <a:p>
            <a:pPr marL="0" indent="0">
              <a:buNone/>
            </a:pPr>
            <a:r>
              <a:rPr lang="en-US" sz="2800">
                <a:latin typeface="Helvetica Neue"/>
              </a:rPr>
              <a:t>At the end, there’s also an opportunity for you to talk about your </a:t>
            </a:r>
            <a:r>
              <a:rPr lang="en-US" sz="2800" b="1">
                <a:latin typeface="Helvetica Neue"/>
              </a:rPr>
              <a:t>Reading Leadership Group </a:t>
            </a:r>
            <a:r>
              <a:rPr lang="en-US" sz="2800">
                <a:latin typeface="Helvetica Neue"/>
              </a:rPr>
              <a:t>and ask interested pupils to stay behind if they’d like to join.</a:t>
            </a: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BE4DAEE6-4C9B-97A6-E45C-786CF6589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602" y="4968478"/>
            <a:ext cx="3318866" cy="1868074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Dare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47CF8-AFAE-DEEE-82D0-C51D7DEAC445}"/>
              </a:ext>
            </a:extLst>
          </p:cNvPr>
          <p:cNvSpPr/>
          <p:nvPr/>
        </p:nvSpPr>
        <p:spPr>
          <a:xfrm>
            <a:off x="1043608" y="1997841"/>
            <a:ext cx="7200800" cy="1872208"/>
          </a:xfrm>
          <a:prstGeom prst="rect">
            <a:avLst/>
          </a:prstGeom>
          <a:solidFill>
            <a:schemeClr val="bg1"/>
          </a:solidFill>
          <a:ln w="76200"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playlist of songs that matches your favourite book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F0DB15EC-755D-5041-9E1B-DB7E107C5453}"/>
              </a:ext>
            </a:extLst>
          </p:cNvPr>
          <p:cNvSpPr txBox="1">
            <a:spLocks/>
          </p:cNvSpPr>
          <p:nvPr/>
        </p:nvSpPr>
        <p:spPr>
          <a:xfrm>
            <a:off x="1450761" y="4930476"/>
            <a:ext cx="6242477" cy="441014"/>
          </a:xfrm>
          <a:prstGeom prst="rect">
            <a:avLst/>
          </a:prstGeom>
        </p:spPr>
        <p:txBody>
          <a:bodyPr vert="horz"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on the books below to choose another challenge!</a:t>
            </a:r>
          </a:p>
        </p:txBody>
      </p:sp>
      <p:pic>
        <p:nvPicPr>
          <p:cNvPr id="4" name="Content Placeholder 10" descr="Image or four books in a line">
            <a:hlinkClick r:id="rId3" action="ppaction://hlinksldjump"/>
            <a:extLst>
              <a:ext uri="{FF2B5EF4-FFF2-40B4-BE49-F238E27FC236}">
                <a16:creationId xmlns:a16="http://schemas.microsoft.com/office/drawing/2014/main" id="{82DE2608-880A-A393-9301-501561F9F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25" y="5357022"/>
            <a:ext cx="4886350" cy="1226340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5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Dare 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47CF8-AFAE-DEEE-82D0-C51D7DEAC445}"/>
              </a:ext>
            </a:extLst>
          </p:cNvPr>
          <p:cNvSpPr/>
          <p:nvPr/>
        </p:nvSpPr>
        <p:spPr>
          <a:xfrm>
            <a:off x="971599" y="1997841"/>
            <a:ext cx="7200800" cy="1872208"/>
          </a:xfrm>
          <a:prstGeom prst="rect">
            <a:avLst/>
          </a:prstGeom>
          <a:solidFill>
            <a:schemeClr val="bg1"/>
          </a:solidFill>
          <a:ln w="76200">
            <a:solidFill>
              <a:srgbClr val="F6BE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first page of 5 different books and read the one you like the best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DA71D926-5FFF-1C67-B858-DCA9D80FACFA}"/>
              </a:ext>
            </a:extLst>
          </p:cNvPr>
          <p:cNvSpPr txBox="1">
            <a:spLocks/>
          </p:cNvSpPr>
          <p:nvPr/>
        </p:nvSpPr>
        <p:spPr>
          <a:xfrm>
            <a:off x="1490866" y="4878268"/>
            <a:ext cx="6242477" cy="441014"/>
          </a:xfrm>
          <a:prstGeom prst="rect">
            <a:avLst/>
          </a:prstGeom>
        </p:spPr>
        <p:txBody>
          <a:bodyPr vert="horz"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Click on the books below to choose another challenge!</a:t>
            </a:r>
          </a:p>
        </p:txBody>
      </p:sp>
      <p:pic>
        <p:nvPicPr>
          <p:cNvPr id="4" name="Content Placeholder 10" descr="Image or four books in a line">
            <a:hlinkClick r:id="rId3" action="ppaction://hlinksldjump"/>
            <a:extLst>
              <a:ext uri="{FF2B5EF4-FFF2-40B4-BE49-F238E27FC236}">
                <a16:creationId xmlns:a16="http://schemas.microsoft.com/office/drawing/2014/main" id="{F691BAAF-3CBC-28D8-275E-189956430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25" y="5357022"/>
            <a:ext cx="4886350" cy="1226340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Dare 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47CF8-AFAE-DEEE-82D0-C51D7DEAC445}"/>
              </a:ext>
            </a:extLst>
          </p:cNvPr>
          <p:cNvSpPr/>
          <p:nvPr/>
        </p:nvSpPr>
        <p:spPr>
          <a:xfrm>
            <a:off x="1043608" y="2147990"/>
            <a:ext cx="7200800" cy="1872208"/>
          </a:xfrm>
          <a:prstGeom prst="rect">
            <a:avLst/>
          </a:prstGeom>
          <a:solidFill>
            <a:schemeClr val="bg1"/>
          </a:solidFill>
          <a:ln w="76200">
            <a:solidFill>
              <a:srgbClr val="D90A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a film based on a book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E9907F58-FA50-224D-CC5D-46D47694A080}"/>
              </a:ext>
            </a:extLst>
          </p:cNvPr>
          <p:cNvSpPr txBox="1">
            <a:spLocks/>
          </p:cNvSpPr>
          <p:nvPr/>
        </p:nvSpPr>
        <p:spPr>
          <a:xfrm>
            <a:off x="1522769" y="4836240"/>
            <a:ext cx="6242477" cy="441014"/>
          </a:xfrm>
          <a:prstGeom prst="rect">
            <a:avLst/>
          </a:prstGeom>
        </p:spPr>
        <p:txBody>
          <a:bodyPr vert="horz"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Click on the books below to choose another challenge!</a:t>
            </a:r>
          </a:p>
        </p:txBody>
      </p:sp>
      <p:pic>
        <p:nvPicPr>
          <p:cNvPr id="4" name="Content Placeholder 10" descr="Image or four books in a line">
            <a:hlinkClick r:id="rId3" action="ppaction://hlinksldjump"/>
            <a:extLst>
              <a:ext uri="{FF2B5EF4-FFF2-40B4-BE49-F238E27FC236}">
                <a16:creationId xmlns:a16="http://schemas.microsoft.com/office/drawing/2014/main" id="{8806C30D-4C63-3824-248F-BE066B13B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25" y="5357022"/>
            <a:ext cx="4886350" cy="1226340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1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Dare 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47CF8-AFAE-DEEE-82D0-C51D7DEAC445}"/>
              </a:ext>
            </a:extLst>
          </p:cNvPr>
          <p:cNvSpPr/>
          <p:nvPr/>
        </p:nvSpPr>
        <p:spPr>
          <a:xfrm>
            <a:off x="971599" y="2232418"/>
            <a:ext cx="7200800" cy="1872208"/>
          </a:xfrm>
          <a:prstGeom prst="rect">
            <a:avLst/>
          </a:prstGeom>
          <a:solidFill>
            <a:schemeClr val="bg1"/>
          </a:solidFill>
          <a:ln w="76200">
            <a:solidFill>
              <a:srgbClr val="53B7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or join a book group </a:t>
            </a:r>
            <a:b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school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1106F3A5-AC33-0746-9F92-457C46E27F98}"/>
              </a:ext>
            </a:extLst>
          </p:cNvPr>
          <p:cNvSpPr txBox="1">
            <a:spLocks/>
          </p:cNvSpPr>
          <p:nvPr/>
        </p:nvSpPr>
        <p:spPr>
          <a:xfrm>
            <a:off x="1450760" y="4781845"/>
            <a:ext cx="6242477" cy="441014"/>
          </a:xfrm>
          <a:prstGeom prst="rect">
            <a:avLst/>
          </a:prstGeom>
        </p:spPr>
        <p:txBody>
          <a:bodyPr vert="horz"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on the books below to choose another challenge!</a:t>
            </a:r>
          </a:p>
        </p:txBody>
      </p:sp>
      <p:pic>
        <p:nvPicPr>
          <p:cNvPr id="4" name="Content Placeholder 10" descr="Image or four books in a line">
            <a:hlinkClick r:id="rId3" action="ppaction://hlinksldjump"/>
            <a:extLst>
              <a:ext uri="{FF2B5EF4-FFF2-40B4-BE49-F238E27FC236}">
                <a16:creationId xmlns:a16="http://schemas.microsoft.com/office/drawing/2014/main" id="{2708A649-EB22-9D5F-AE4C-F9C35CA00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25" y="5357022"/>
            <a:ext cx="4886350" cy="1226340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3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next?</a:t>
            </a: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295401"/>
            <a:ext cx="8229600" cy="3789783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part of Reading Schools you could do all these dares or set your own.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Helvetica Neue"/>
              </a:rPr>
              <a:t>Now let’s learn what kind of books you might like to read…</a:t>
            </a: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3" name="Content Placeholder 11">
            <a:extLst>
              <a:ext uri="{FF2B5EF4-FFF2-40B4-BE49-F238E27FC236}">
                <a16:creationId xmlns:a16="http://schemas.microsoft.com/office/drawing/2014/main" id="{405276B1-AED5-B416-48DA-0FFB8D8D5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962260"/>
            <a:ext cx="3267531" cy="1895740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55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Book Personality Quiz: Question 1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A168313-4BFD-A83B-913F-78C67D02F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76" y="-268522"/>
            <a:ext cx="1781424" cy="168616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49776" y="1295402"/>
            <a:ext cx="8337024" cy="4437854"/>
          </a:xfrm>
        </p:spPr>
        <p:txBody>
          <a:bodyPr/>
          <a:lstStyle/>
          <a:p>
            <a:pPr marL="0" indent="0">
              <a:lnSpc>
                <a:spcPts val="35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Would you rather…?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Travel back in time 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Be able to use magic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Have super speed 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Help people get along with each other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Be able to turn invisible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	Read people’s minds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Talk to animals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Freeze time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 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people laugh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49776" y="1052736"/>
            <a:ext cx="8337024" cy="5119464"/>
          </a:xfrm>
        </p:spPr>
        <p:txBody>
          <a:bodyPr/>
          <a:lstStyle/>
          <a:p>
            <a:pPr marL="0" indent="0">
              <a:lnSpc>
                <a:spcPts val="35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your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subject at school?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History 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Art 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P.E.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I can’t choose just one!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Drama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Maths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Biology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English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None of the above, I just like having fun at break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Geography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90DE40E4-014D-7A70-4DAA-73816DD1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76" y="-268522"/>
            <a:ext cx="1781424" cy="1686160"/>
          </a:xfrm>
          <a:prstGeom prst="rect">
            <a:avLst/>
          </a:prstGeo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14729C51-4F9C-9FFB-D029-624F34941D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4016" y="413139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Book Personality Quiz: Question 2</a:t>
            </a:r>
          </a:p>
        </p:txBody>
      </p:sp>
    </p:spTree>
    <p:extLst>
      <p:ext uri="{BB962C8B-B14F-4D97-AF65-F5344CB8AC3E}">
        <p14:creationId xmlns:p14="http://schemas.microsoft.com/office/powerpoint/2010/main" val="3225012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Book Personality Quiz: Question 3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8F9A7DB-7B8F-D8C7-AD06-532861DC4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76" y="-268522"/>
            <a:ext cx="1781424" cy="168616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49776" y="1052736"/>
            <a:ext cx="8337024" cy="5119464"/>
          </a:xfrm>
        </p:spPr>
        <p:txBody>
          <a:bodyPr/>
          <a:lstStyle/>
          <a:p>
            <a:pPr marL="0" indent="0">
              <a:lnSpc>
                <a:spcPts val="35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Which of these words best describes you?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	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Determined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	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Imaginative 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	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Active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	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Daydreamer 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	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Independent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	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Thrill-seeker 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	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Caring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Interesting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	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Funny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	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Adventurous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29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Book Personality Quiz: Question 4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C6CEB400-5608-FEC2-4615-3A70F305C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76" y="-268522"/>
            <a:ext cx="1781424" cy="168616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6DCA30-023E-B62C-F581-36C69169D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44562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you could make one change to the world, what would it be?</a:t>
            </a:r>
          </a:p>
          <a:p>
            <a:pPr marL="0" indent="0"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Sit all world leaders down and show them what happened in the past, so 	they couldn't repeat those mistakes </a:t>
            </a:r>
          </a:p>
          <a:p>
            <a:pPr marL="0" indent="0"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 	Introduce magic </a:t>
            </a:r>
          </a:p>
          <a:p>
            <a:pPr marL="0" indent="0"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Run the Olympics every single year</a:t>
            </a:r>
          </a:p>
          <a:p>
            <a:pPr marL="0" indent="0"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Make everyone a lot kinder towards each other </a:t>
            </a:r>
          </a:p>
          <a:p>
            <a:pPr marL="0" indent="0"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Abolish school </a:t>
            </a:r>
          </a:p>
          <a:p>
            <a:pPr marL="0" indent="0"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Solve the climate change crisis</a:t>
            </a:r>
          </a:p>
          <a:p>
            <a:pPr marL="0" indent="0"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Abolish cruelty to animals and protect all endangered species</a:t>
            </a:r>
          </a:p>
          <a:p>
            <a:pPr marL="0" indent="0"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H	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Make sure everyone is educated and gets the chance to use their minds </a:t>
            </a:r>
          </a:p>
          <a:p>
            <a:pPr marL="0" indent="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creatively</a:t>
            </a:r>
          </a:p>
          <a:p>
            <a:pPr marL="0" indent="0"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I	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Make people less angry; make them see the funny side more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J	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travel easier so people can explore more of the world</a:t>
            </a: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92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Book Personality Quiz: Question 5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4D5E7978-B183-61B8-FE5E-8C1ED06F8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76" y="-268522"/>
            <a:ext cx="1781424" cy="168616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49776" y="1052736"/>
            <a:ext cx="8337024" cy="5119464"/>
          </a:xfrm>
        </p:spPr>
        <p:txBody>
          <a:bodyPr/>
          <a:lstStyle/>
          <a:p>
            <a:pPr marL="0" indent="0">
              <a:lnSpc>
                <a:spcPts val="3500"/>
              </a:lnSpc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If you could go anywhere right now, where would you go?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King Arthur's court 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A fantasy world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The World Cup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A party with all your friends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To watch your teacher slipping on a banana skin (you put it there!)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A haunted house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A world full of talking animals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fairytale forest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a theatre with your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favourite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stand-up comedian 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Mount Everest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5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600" y="2048925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Schools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400" y="2807493"/>
            <a:ext cx="6400800" cy="1752600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you read next?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5F9E569-B7E5-8BF1-3F75-B1E36CB4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/>
        </p:blipFill>
        <p:spPr>
          <a:xfrm>
            <a:off x="2555776" y="3661032"/>
            <a:ext cx="4130048" cy="1511811"/>
          </a:xfrm>
          <a:prstGeom prst="rect">
            <a:avLst/>
          </a:prstGeom>
        </p:spPr>
      </p:pic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Book Personality Quiz: Question 6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D9E33B2-694A-D099-A235-5C174A5DE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76" y="-268522"/>
            <a:ext cx="1781424" cy="168616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49776" y="1052736"/>
            <a:ext cx="8337024" cy="5119464"/>
          </a:xfrm>
        </p:spPr>
        <p:txBody>
          <a:bodyPr/>
          <a:lstStyle/>
          <a:p>
            <a:pPr marL="0" indent="0">
              <a:lnSpc>
                <a:spcPts val="3500"/>
              </a:lnSpc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What kind of friend are you?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A good listener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Thoughtful and generous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Playful 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Considerate 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Fearless in sticking up for them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Usually the most dare-devil one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Kind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	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see the best in others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	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always make them laugh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	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persuade them to do exciting things</a:t>
            </a: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3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Book Personality Quiz: Question 7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CB4F078-797D-A2EA-57F2-6FA743386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76" y="-268522"/>
            <a:ext cx="1781424" cy="168616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49776" y="1052736"/>
            <a:ext cx="8337024" cy="5119464"/>
          </a:xfrm>
        </p:spPr>
        <p:txBody>
          <a:bodyPr/>
          <a:lstStyle/>
          <a:p>
            <a:pPr marL="0" indent="0">
              <a:lnSpc>
                <a:spcPts val="35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annoys you most in a book?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Books about normal boys and girls today 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No mythical creatures or magic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Too much description, not enough action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No insight into character’s feelings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A boring protagonist who doesn't take risks 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Nothing to make my hair stand on end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Too many humans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Too ordinary- nothing to stretch the imagination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 enough laughs</a:t>
            </a: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Not enough excitement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35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Answers (As – Es)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3D4A001-C79E-2F56-9950-C6AE14211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76" y="-268522"/>
            <a:ext cx="1781424" cy="168616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49776" y="1052736"/>
            <a:ext cx="8337024" cy="5119464"/>
          </a:xfrm>
        </p:spPr>
        <p:txBody>
          <a:bodyPr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53B7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As -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You're curious and fascinated by the way others lived and probably think that reading about the past is a good way of avoiding mistakes in the future. You might enjoy stories about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history.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D90A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Bs –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have an active imagination and might enjoy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books about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magic and mystery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F6BE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Cs -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You're full of energy, active and playful. You might like books about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sport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67B0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Ds -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like finding out about people and love it when everyone gets on well. You might like stories about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friendship and family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53B7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Es -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You're independent, active and might be a rebel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 heart. You like to read books with strong characters. You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might enjoy books about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heroes and villains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33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Fs –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Js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4236DF2E-C911-B105-C53B-C330C9768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76" y="-268522"/>
            <a:ext cx="1781424" cy="168616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49776" y="1052736"/>
            <a:ext cx="8337024" cy="5119464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D90A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Fs -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You're brave and a bit of a thrill seeker. You like solving mysteries. You might enjoy reading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spooky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books.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F6BE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F6BE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Gs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F6BE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like to tell your secrets to animals and wish they could talk back! You might enjoy reading books about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animals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67B0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Hs -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You're creative and inquisitive and might enjoy reading books about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folklore and fairytales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53B7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Is -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Laughter is really important to you. You have a good sense of </a:t>
            </a:r>
            <a:r>
              <a:rPr kumimoji="0" lang="en-US" sz="2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humour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might like reading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funny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books.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D90A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D90A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Js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D90A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You're not the type to sit quietly and let things happen. The wilderness excites you and you love to get involved in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exciting quests. You might enjoy books about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adventure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65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Judge a book by its cover!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BD81772-030D-F11F-7ABF-F975EAC74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484" y="0"/>
            <a:ext cx="1225298" cy="128625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A17309-2AD9-CE65-3070-1468ABAAD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8003231" cy="2253927"/>
          </a:xfrm>
        </p:spPr>
        <p:txBody>
          <a:bodyPr/>
          <a:lstStyle/>
          <a:p>
            <a:pPr marL="0" indent="0">
              <a:buNone/>
            </a:pPr>
            <a:r>
              <a:rPr lang="en-GB" sz="3600"/>
              <a:t>If you’re not sure if a book is for you - what clues can you look for in a book cover?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92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What to look for on a book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cover…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DD5248F-FABD-5063-1566-9F75C376A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60484" y="0"/>
            <a:ext cx="1225298" cy="12862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2D114-EAF8-0495-0C1B-EF613CB863E6}"/>
              </a:ext>
            </a:extLst>
          </p:cNvPr>
          <p:cNvSpPr txBox="1"/>
          <p:nvPr/>
        </p:nvSpPr>
        <p:spPr>
          <a:xfrm>
            <a:off x="464457" y="1484784"/>
            <a:ext cx="7799678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it look like the cover of another book you’ve enjoyed?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the title sound interesting?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you heard of the author?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for key words, e.g. “hilarious” (comedy), “mystery” (a scary book)</a:t>
            </a: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73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do you notice on the cover of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Heartstopper, Volume 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C061F40-068D-13AB-678B-FFA9E3181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60484" y="0"/>
            <a:ext cx="1225298" cy="1286259"/>
          </a:xfrm>
        </p:spPr>
      </p:pic>
      <p:pic>
        <p:nvPicPr>
          <p:cNvPr id="3" name="Content Placeholder 23" descr="Cover of &quot;Heartstopper Volume 1&quot; by Alice Oseman">
            <a:extLst>
              <a:ext uri="{FF2B5EF4-FFF2-40B4-BE49-F238E27FC236}">
                <a16:creationId xmlns:a16="http://schemas.microsoft.com/office/drawing/2014/main" id="{3872E501-8C28-089B-E1F9-4F5E63D630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11868" y="1513892"/>
            <a:ext cx="2903696" cy="4467225"/>
          </a:xfrm>
          <a:prstGeom prst="rect">
            <a:avLst/>
          </a:prstGeom>
        </p:spPr>
      </p:pic>
      <p:sp>
        <p:nvSpPr>
          <p:cNvPr id="7" name="Rectangle 6" descr="Label 1 pointing at cover: &quot;graphic novel&quot;">
            <a:extLst>
              <a:ext uri="{FF2B5EF4-FFF2-40B4-BE49-F238E27FC236}">
                <a16:creationId xmlns:a16="http://schemas.microsoft.com/office/drawing/2014/main" id="{E188FAD9-CC65-4F4D-7A8D-CD8BAA58AFD7}"/>
              </a:ext>
            </a:extLst>
          </p:cNvPr>
          <p:cNvSpPr/>
          <p:nvPr/>
        </p:nvSpPr>
        <p:spPr>
          <a:xfrm>
            <a:off x="193313" y="1513892"/>
            <a:ext cx="1622619" cy="792088"/>
          </a:xfrm>
          <a:prstGeom prst="rect">
            <a:avLst/>
          </a:prstGeom>
          <a:solidFill>
            <a:schemeClr val="bg1"/>
          </a:solidFill>
          <a:ln w="38100">
            <a:solidFill>
              <a:srgbClr val="53B7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novel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3C07FC3-AE34-61B0-2DAE-6EDE55470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6811">
            <a:off x="1826310" y="1919088"/>
            <a:ext cx="1173285" cy="230281"/>
          </a:xfrm>
          <a:prstGeom prst="rightArrow">
            <a:avLst/>
          </a:prstGeom>
          <a:solidFill>
            <a:srgbClr val="53B7D5"/>
          </a:solidFill>
          <a:ln>
            <a:solidFill>
              <a:srgbClr val="53B7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 descr="Label 2 pointing at cover: &quot;TV adaptation&quot;">
            <a:extLst>
              <a:ext uri="{FF2B5EF4-FFF2-40B4-BE49-F238E27FC236}">
                <a16:creationId xmlns:a16="http://schemas.microsoft.com/office/drawing/2014/main" id="{D23B0F38-D1C1-8CD8-B314-440138993A01}"/>
              </a:ext>
            </a:extLst>
          </p:cNvPr>
          <p:cNvSpPr/>
          <p:nvPr/>
        </p:nvSpPr>
        <p:spPr>
          <a:xfrm>
            <a:off x="193313" y="4635079"/>
            <a:ext cx="1989864" cy="792088"/>
          </a:xfrm>
          <a:prstGeom prst="rect">
            <a:avLst/>
          </a:prstGeom>
          <a:solidFill>
            <a:schemeClr val="bg1"/>
          </a:solidFill>
          <a:ln w="38100">
            <a:solidFill>
              <a:srgbClr val="53B7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adaptation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899A7AB-20AD-1939-AED7-88C52FE0D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2701">
            <a:off x="2153340" y="5188559"/>
            <a:ext cx="885505" cy="208422"/>
          </a:xfrm>
          <a:prstGeom prst="rightArrow">
            <a:avLst/>
          </a:prstGeom>
          <a:solidFill>
            <a:srgbClr val="53B7D5"/>
          </a:solidFill>
          <a:ln>
            <a:solidFill>
              <a:srgbClr val="53B7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 descr="Label 3 pointing at cover: &quot;LGBTQ+&quot;">
            <a:extLst>
              <a:ext uri="{FF2B5EF4-FFF2-40B4-BE49-F238E27FC236}">
                <a16:creationId xmlns:a16="http://schemas.microsoft.com/office/drawing/2014/main" id="{2673ACA7-B4F1-55AE-1996-0D75A22C2AE2}"/>
              </a:ext>
            </a:extLst>
          </p:cNvPr>
          <p:cNvSpPr/>
          <p:nvPr/>
        </p:nvSpPr>
        <p:spPr>
          <a:xfrm>
            <a:off x="6616361" y="2707427"/>
            <a:ext cx="2147675" cy="540060"/>
          </a:xfrm>
          <a:prstGeom prst="rect">
            <a:avLst/>
          </a:prstGeom>
          <a:solidFill>
            <a:schemeClr val="bg1"/>
          </a:solidFill>
          <a:ln w="38100">
            <a:solidFill>
              <a:srgbClr val="53B7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LGBTQ+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E38FBD4-7BED-79F2-F755-ACFB6839A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656410">
            <a:off x="5374427" y="3152477"/>
            <a:ext cx="1275059" cy="213848"/>
          </a:xfrm>
          <a:prstGeom prst="rightArrow">
            <a:avLst/>
          </a:prstGeom>
          <a:solidFill>
            <a:srgbClr val="53B7D5"/>
          </a:solidFill>
          <a:ln>
            <a:solidFill>
              <a:srgbClr val="53B7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 descr="Label 4 pointing at cover: &quot;part of a series&quot;">
            <a:extLst>
              <a:ext uri="{FF2B5EF4-FFF2-40B4-BE49-F238E27FC236}">
                <a16:creationId xmlns:a16="http://schemas.microsoft.com/office/drawing/2014/main" id="{ABAE0549-4470-B5E0-5F05-218498076DA9}"/>
              </a:ext>
            </a:extLst>
          </p:cNvPr>
          <p:cNvSpPr/>
          <p:nvPr/>
        </p:nvSpPr>
        <p:spPr>
          <a:xfrm>
            <a:off x="6366183" y="4612835"/>
            <a:ext cx="2147675" cy="540060"/>
          </a:xfrm>
          <a:prstGeom prst="rect">
            <a:avLst/>
          </a:prstGeom>
          <a:solidFill>
            <a:schemeClr val="bg1"/>
          </a:solidFill>
          <a:ln w="38100">
            <a:solidFill>
              <a:srgbClr val="53B7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a series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8CFF092-D00C-64C7-A23C-25AA7AC11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155882">
            <a:off x="3826609" y="4600853"/>
            <a:ext cx="2531364" cy="290028"/>
          </a:xfrm>
          <a:prstGeom prst="rightArrow">
            <a:avLst/>
          </a:prstGeom>
          <a:solidFill>
            <a:srgbClr val="53B7D5"/>
          </a:solidFill>
          <a:ln>
            <a:solidFill>
              <a:srgbClr val="53B7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6" grpId="0" animBg="1"/>
      <p:bldP spid="5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2457"/>
            <a:ext cx="5770984" cy="1143000"/>
          </a:xfrm>
        </p:spPr>
        <p:txBody>
          <a:bodyPr anchor="t" anchorCtr="0"/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Time to vote: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Heartstopper, Volume 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7ED87FB-656F-F62B-5FFF-8637816EF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60484" y="0"/>
            <a:ext cx="1225298" cy="1286259"/>
          </a:xfr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3BCB3E5C-7EBB-351D-4BCB-53786BDF2098}"/>
              </a:ext>
            </a:extLst>
          </p:cNvPr>
          <p:cNvSpPr txBox="1">
            <a:spLocks/>
          </p:cNvSpPr>
          <p:nvPr/>
        </p:nvSpPr>
        <p:spPr>
          <a:xfrm>
            <a:off x="457200" y="1623171"/>
            <a:ext cx="3595209" cy="1625790"/>
          </a:xfrm>
          <a:prstGeom prst="rect">
            <a:avLst/>
          </a:prstGeom>
        </p:spPr>
        <p:txBody>
          <a:bodyPr vert="horz" anchor="t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Put your hand up if you’d like to read a book like this…</a:t>
            </a:r>
          </a:p>
        </p:txBody>
      </p:sp>
      <p:pic>
        <p:nvPicPr>
          <p:cNvPr id="5" name="Content Placeholder 23" descr="Cover of &quot;Heartstopper Volume 1&quot; by Alice Oseman">
            <a:extLst>
              <a:ext uri="{FF2B5EF4-FFF2-40B4-BE49-F238E27FC236}">
                <a16:creationId xmlns:a16="http://schemas.microsoft.com/office/drawing/2014/main" id="{1201FCF9-C89D-B446-C8D3-CDDBF64650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682145">
            <a:off x="4693536" y="1528631"/>
            <a:ext cx="2903696" cy="4467225"/>
          </a:xfrm>
          <a:prstGeom prst="rect">
            <a:avLst/>
          </a:prstGeo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5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575541" cy="11430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do you notice on the cover of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You Are a Champion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7DFBECD0-CC8A-390A-CD7F-9EEE044F8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60484" y="0"/>
            <a:ext cx="1225298" cy="1286259"/>
          </a:xfrm>
        </p:spPr>
      </p:pic>
      <p:pic>
        <p:nvPicPr>
          <p:cNvPr id="8" name="Content Placeholder 23" descr="Cover of &quot;You are a Champion&quot; by Marcus Rashford and Carl Anka">
            <a:extLst>
              <a:ext uri="{FF2B5EF4-FFF2-40B4-BE49-F238E27FC236}">
                <a16:creationId xmlns:a16="http://schemas.microsoft.com/office/drawing/2014/main" id="{714AB135-A886-7A0C-AFDB-08E5FEF05A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36419" y="1417638"/>
            <a:ext cx="3120406" cy="4510493"/>
          </a:xfrm>
          <a:prstGeom prst="rect">
            <a:avLst/>
          </a:prstGeom>
        </p:spPr>
      </p:pic>
      <p:sp>
        <p:nvSpPr>
          <p:cNvPr id="12" name="Rectangle 11" descr="Label 1 pointing to cover: &quot;footballer&quot;">
            <a:extLst>
              <a:ext uri="{FF2B5EF4-FFF2-40B4-BE49-F238E27FC236}">
                <a16:creationId xmlns:a16="http://schemas.microsoft.com/office/drawing/2014/main" id="{64ECE513-CBAF-C6A6-B8F7-8B92D266D140}"/>
              </a:ext>
            </a:extLst>
          </p:cNvPr>
          <p:cNvSpPr/>
          <p:nvPr/>
        </p:nvSpPr>
        <p:spPr>
          <a:xfrm>
            <a:off x="280504" y="1258331"/>
            <a:ext cx="1989864" cy="792088"/>
          </a:xfrm>
          <a:prstGeom prst="rect">
            <a:avLst/>
          </a:prstGeom>
          <a:solidFill>
            <a:schemeClr val="bg1"/>
          </a:solidFill>
          <a:ln w="38100">
            <a:solidFill>
              <a:srgbClr val="F6BE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Footballer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C82304C-A8B8-1792-72AA-C0C65D942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40117">
            <a:off x="2271280" y="1539084"/>
            <a:ext cx="704419" cy="230581"/>
          </a:xfrm>
          <a:prstGeom prst="rightArrow">
            <a:avLst/>
          </a:prstGeom>
          <a:solidFill>
            <a:srgbClr val="F6BE01"/>
          </a:solidFill>
          <a:ln>
            <a:solidFill>
              <a:srgbClr val="F6BE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 descr="Label 2 pointing to cover: &quot;bonus content!&quot;">
            <a:extLst>
              <a:ext uri="{FF2B5EF4-FFF2-40B4-BE49-F238E27FC236}">
                <a16:creationId xmlns:a16="http://schemas.microsoft.com/office/drawing/2014/main" id="{0F255DF2-EAE5-EBD2-5F1B-63D3D1D89C31}"/>
              </a:ext>
            </a:extLst>
          </p:cNvPr>
          <p:cNvSpPr/>
          <p:nvPr/>
        </p:nvSpPr>
        <p:spPr>
          <a:xfrm>
            <a:off x="224335" y="4452078"/>
            <a:ext cx="1989864" cy="792088"/>
          </a:xfrm>
          <a:prstGeom prst="rect">
            <a:avLst/>
          </a:prstGeom>
          <a:solidFill>
            <a:schemeClr val="bg1"/>
          </a:solidFill>
          <a:ln w="38100">
            <a:solidFill>
              <a:srgbClr val="F6BE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content!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66E6212-51E0-D0E8-1C70-681F90063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85647">
            <a:off x="2232006" y="4832850"/>
            <a:ext cx="713751" cy="254129"/>
          </a:xfrm>
          <a:prstGeom prst="rightArrow">
            <a:avLst/>
          </a:prstGeom>
          <a:solidFill>
            <a:srgbClr val="F6BE01"/>
          </a:solidFill>
          <a:ln>
            <a:solidFill>
              <a:srgbClr val="F6BE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 descr="Label 3 pointing to cover: &quot;non-fiction&quot;">
            <a:extLst>
              <a:ext uri="{FF2B5EF4-FFF2-40B4-BE49-F238E27FC236}">
                <a16:creationId xmlns:a16="http://schemas.microsoft.com/office/drawing/2014/main" id="{52366B59-DDF7-788F-F62C-D5050B3C3D20}"/>
              </a:ext>
            </a:extLst>
          </p:cNvPr>
          <p:cNvSpPr/>
          <p:nvPr/>
        </p:nvSpPr>
        <p:spPr>
          <a:xfrm>
            <a:off x="6507033" y="2468338"/>
            <a:ext cx="1989864" cy="792088"/>
          </a:xfrm>
          <a:prstGeom prst="rect">
            <a:avLst/>
          </a:prstGeom>
          <a:solidFill>
            <a:schemeClr val="bg1"/>
          </a:solidFill>
          <a:ln w="38100">
            <a:solidFill>
              <a:srgbClr val="F6BE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Non-fiction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1111337-1B19-3DDB-5F48-377FCBE8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656410">
            <a:off x="5674248" y="2977848"/>
            <a:ext cx="839013" cy="287206"/>
          </a:xfrm>
          <a:prstGeom prst="rightArrow">
            <a:avLst/>
          </a:prstGeom>
          <a:solidFill>
            <a:srgbClr val="F6BE01"/>
          </a:solidFill>
          <a:ln>
            <a:solidFill>
              <a:srgbClr val="F6BE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 descr="Label 4 pointing to cover: &quot;tips and advice&quot;">
            <a:extLst>
              <a:ext uri="{FF2B5EF4-FFF2-40B4-BE49-F238E27FC236}">
                <a16:creationId xmlns:a16="http://schemas.microsoft.com/office/drawing/2014/main" id="{CCAC687C-3DBA-D7CC-34FF-63A1C5F0697D}"/>
              </a:ext>
            </a:extLst>
          </p:cNvPr>
          <p:cNvSpPr/>
          <p:nvPr/>
        </p:nvSpPr>
        <p:spPr>
          <a:xfrm>
            <a:off x="6507033" y="4403205"/>
            <a:ext cx="1989864" cy="792088"/>
          </a:xfrm>
          <a:prstGeom prst="rect">
            <a:avLst/>
          </a:prstGeom>
          <a:solidFill>
            <a:schemeClr val="bg1"/>
          </a:solidFill>
          <a:ln w="38100">
            <a:solidFill>
              <a:srgbClr val="F6BE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and advice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C35DA31-EB7B-FA85-105F-F11B43D29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304154">
            <a:off x="5697460" y="4843169"/>
            <a:ext cx="795264" cy="256549"/>
          </a:xfrm>
          <a:prstGeom prst="rightArrow">
            <a:avLst/>
          </a:prstGeom>
          <a:solidFill>
            <a:srgbClr val="F6BE01"/>
          </a:solidFill>
          <a:ln>
            <a:solidFill>
              <a:srgbClr val="F6BE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 animBg="1"/>
      <p:bldP spid="7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2457"/>
            <a:ext cx="5770984" cy="1143000"/>
          </a:xfrm>
        </p:spPr>
        <p:txBody>
          <a:bodyPr anchor="t" anchorCtr="0"/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Time to vote: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You Are a Champion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4E61A1B-99FD-56F6-1C0B-0C8224068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60484" y="0"/>
            <a:ext cx="1225298" cy="1286259"/>
          </a:xfr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3BCB3E5C-7EBB-351D-4BCB-53786BDF2098}"/>
              </a:ext>
            </a:extLst>
          </p:cNvPr>
          <p:cNvSpPr txBox="1">
            <a:spLocks/>
          </p:cNvSpPr>
          <p:nvPr/>
        </p:nvSpPr>
        <p:spPr>
          <a:xfrm>
            <a:off x="457200" y="1623171"/>
            <a:ext cx="3595209" cy="1625790"/>
          </a:xfrm>
          <a:prstGeom prst="rect">
            <a:avLst/>
          </a:prstGeom>
        </p:spPr>
        <p:txBody>
          <a:bodyPr vert="horz" anchor="t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Put your hand up if you’d like to read a book like this…</a:t>
            </a:r>
          </a:p>
        </p:txBody>
      </p:sp>
      <p:pic>
        <p:nvPicPr>
          <p:cNvPr id="7" name="Content Placeholder 23" descr="Cover of &quot;You are a Champion&quot; by Marcus Rashford and Carl Anka">
            <a:extLst>
              <a:ext uri="{FF2B5EF4-FFF2-40B4-BE49-F238E27FC236}">
                <a16:creationId xmlns:a16="http://schemas.microsoft.com/office/drawing/2014/main" id="{F2A959A7-F4E3-D60C-38B3-CD324FEA19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329705">
            <a:off x="4486540" y="1447262"/>
            <a:ext cx="3120406" cy="4510493"/>
          </a:xfrm>
          <a:prstGeom prst="rect">
            <a:avLst/>
          </a:prstGeo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7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What is Reading Schools?</a:t>
            </a: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295401"/>
            <a:ext cx="8229600" cy="3789783"/>
          </a:xfrm>
        </p:spPr>
        <p:txBody>
          <a:bodyPr vert="horz"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It’s a chance for you to…</a:t>
            </a:r>
            <a:b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Read whatever you like</a:t>
            </a:r>
            <a:b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Share recommendations and find new things to read</a:t>
            </a:r>
            <a:b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Run reading events, groups or clubs</a:t>
            </a:r>
          </a:p>
          <a:p>
            <a:pPr marL="0" indent="0">
              <a:buNone/>
            </a:pPr>
            <a:endParaRPr lang="en-US" sz="28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Have a say in what reading projects you do as a school</a:t>
            </a:r>
          </a:p>
          <a:p>
            <a:pPr marL="0" indent="0"/>
            <a:endParaRPr lang="en-US" sz="2800">
              <a:latin typeface="Helvetica Neue"/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A74709DF-3717-1379-2033-0AFBE9A4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602" y="4982394"/>
            <a:ext cx="3318866" cy="1868074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1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14141" cy="1143000"/>
          </a:xfrm>
        </p:spPr>
        <p:txBody>
          <a:bodyPr anchor="t" anchorCtr="0"/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do you notice on the cover of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When the Sky Falls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96EE81EF-FFC7-90E9-A803-38595CACB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60484" y="0"/>
            <a:ext cx="1225298" cy="1286259"/>
          </a:xfrm>
        </p:spPr>
      </p:pic>
      <p:pic>
        <p:nvPicPr>
          <p:cNvPr id="17" name="Content Placeholder 23" descr="Cover of &quot;When the Sky Falls&quot; by Phil Earle">
            <a:extLst>
              <a:ext uri="{FF2B5EF4-FFF2-40B4-BE49-F238E27FC236}">
                <a16:creationId xmlns:a16="http://schemas.microsoft.com/office/drawing/2014/main" id="{CACC82E6-B2D4-E848-93AB-F926A945AA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48010" y="1417638"/>
            <a:ext cx="2955812" cy="4510493"/>
          </a:xfrm>
          <a:prstGeom prst="rect">
            <a:avLst/>
          </a:prstGeom>
        </p:spPr>
      </p:pic>
      <p:sp>
        <p:nvSpPr>
          <p:cNvPr id="12" name="Rectangle 11" descr="Label 1 pointing to cover: &quot;war time setting&quot;">
            <a:extLst>
              <a:ext uri="{FF2B5EF4-FFF2-40B4-BE49-F238E27FC236}">
                <a16:creationId xmlns:a16="http://schemas.microsoft.com/office/drawing/2014/main" id="{38425E29-4A92-2E89-3FA7-E0E66AB7552B}"/>
              </a:ext>
            </a:extLst>
          </p:cNvPr>
          <p:cNvSpPr/>
          <p:nvPr/>
        </p:nvSpPr>
        <p:spPr>
          <a:xfrm>
            <a:off x="493295" y="1598615"/>
            <a:ext cx="1990163" cy="607438"/>
          </a:xfrm>
          <a:prstGeom prst="rect">
            <a:avLst/>
          </a:prstGeom>
          <a:solidFill>
            <a:schemeClr val="bg1"/>
          </a:solidFill>
          <a:ln w="38100"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 time setting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FD8AE8C-EDFA-EABD-E102-1D91714D2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13975">
            <a:off x="2460564" y="1606872"/>
            <a:ext cx="637515" cy="228120"/>
          </a:xfrm>
          <a:prstGeom prst="rightArrow">
            <a:avLst/>
          </a:prstGeom>
          <a:solidFill>
            <a:srgbClr val="67B02C"/>
          </a:solidFill>
          <a:ln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 descr="Label 2 pointing to cover: &quot;inspired by a true story&quot;">
            <a:extLst>
              <a:ext uri="{FF2B5EF4-FFF2-40B4-BE49-F238E27FC236}">
                <a16:creationId xmlns:a16="http://schemas.microsoft.com/office/drawing/2014/main" id="{3FEAEBC0-92BC-2417-AEF9-DF2FEAD87B65}"/>
              </a:ext>
            </a:extLst>
          </p:cNvPr>
          <p:cNvSpPr/>
          <p:nvPr/>
        </p:nvSpPr>
        <p:spPr>
          <a:xfrm>
            <a:off x="267980" y="4846320"/>
            <a:ext cx="2147675" cy="758654"/>
          </a:xfrm>
          <a:prstGeom prst="rect">
            <a:avLst/>
          </a:prstGeom>
          <a:solidFill>
            <a:schemeClr val="bg1"/>
          </a:solidFill>
          <a:ln w="38100"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Inspired by a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story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3B99BFB-617A-4FD9-9DE4-41FF59DBC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3168">
            <a:off x="2415511" y="5149265"/>
            <a:ext cx="1054852" cy="253257"/>
          </a:xfrm>
          <a:prstGeom prst="rightArrow">
            <a:avLst/>
          </a:prstGeom>
          <a:solidFill>
            <a:srgbClr val="67B02C"/>
          </a:solidFill>
          <a:ln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 descr="Label 3 pointing to cover: &quot;award winning&quot;">
            <a:extLst>
              <a:ext uri="{FF2B5EF4-FFF2-40B4-BE49-F238E27FC236}">
                <a16:creationId xmlns:a16="http://schemas.microsoft.com/office/drawing/2014/main" id="{A703FAA4-CB0E-6577-85AB-3A3FF65353C8}"/>
              </a:ext>
            </a:extLst>
          </p:cNvPr>
          <p:cNvSpPr/>
          <p:nvPr/>
        </p:nvSpPr>
        <p:spPr>
          <a:xfrm>
            <a:off x="6405759" y="1561719"/>
            <a:ext cx="2147675" cy="540060"/>
          </a:xfrm>
          <a:prstGeom prst="rect">
            <a:avLst/>
          </a:prstGeom>
          <a:solidFill>
            <a:schemeClr val="bg1"/>
          </a:solidFill>
          <a:ln w="38100"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winning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E57F958-8ABD-1086-B6BF-16469ABFE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656410">
            <a:off x="5624522" y="1836649"/>
            <a:ext cx="813544" cy="252213"/>
          </a:xfrm>
          <a:prstGeom prst="rightArrow">
            <a:avLst/>
          </a:prstGeom>
          <a:solidFill>
            <a:srgbClr val="67B02C"/>
          </a:solidFill>
          <a:ln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 descr="Label 4 pointing to cover: &quot;animals&quot;">
            <a:extLst>
              <a:ext uri="{FF2B5EF4-FFF2-40B4-BE49-F238E27FC236}">
                <a16:creationId xmlns:a16="http://schemas.microsoft.com/office/drawing/2014/main" id="{8EB564FA-1F5B-7955-970C-DBD893938846}"/>
              </a:ext>
            </a:extLst>
          </p:cNvPr>
          <p:cNvSpPr/>
          <p:nvPr/>
        </p:nvSpPr>
        <p:spPr>
          <a:xfrm>
            <a:off x="6251686" y="3792656"/>
            <a:ext cx="2147675" cy="682121"/>
          </a:xfrm>
          <a:prstGeom prst="rect">
            <a:avLst/>
          </a:prstGeom>
          <a:solidFill>
            <a:schemeClr val="bg1"/>
          </a:solidFill>
          <a:ln w="38100"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860C726-ABDB-CC57-9D9E-348728A9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495399">
            <a:off x="5420452" y="3770842"/>
            <a:ext cx="844300" cy="242303"/>
          </a:xfrm>
          <a:prstGeom prst="rightArrow">
            <a:avLst/>
          </a:prstGeom>
          <a:solidFill>
            <a:srgbClr val="67B02C"/>
          </a:solidFill>
          <a:ln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 animBg="1"/>
      <p:bldP spid="7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2457"/>
            <a:ext cx="5770984" cy="1143000"/>
          </a:xfrm>
        </p:spPr>
        <p:txBody>
          <a:bodyPr anchor="t" anchorCtr="0"/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Time to vote: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When the Sky Falls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60D3F88-A0CF-03CC-89A5-B58EEA30D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60484" y="0"/>
            <a:ext cx="1225298" cy="1286259"/>
          </a:xfr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3BCB3E5C-7EBB-351D-4BCB-53786BDF2098}"/>
              </a:ext>
            </a:extLst>
          </p:cNvPr>
          <p:cNvSpPr txBox="1">
            <a:spLocks/>
          </p:cNvSpPr>
          <p:nvPr/>
        </p:nvSpPr>
        <p:spPr>
          <a:xfrm>
            <a:off x="457200" y="1623171"/>
            <a:ext cx="3595209" cy="1625790"/>
          </a:xfrm>
          <a:prstGeom prst="rect">
            <a:avLst/>
          </a:prstGeom>
        </p:spPr>
        <p:txBody>
          <a:bodyPr vert="horz" anchor="t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Put your hand up if you’d like to read a book like this…</a:t>
            </a:r>
          </a:p>
        </p:txBody>
      </p:sp>
      <p:pic>
        <p:nvPicPr>
          <p:cNvPr id="5" name="Content Placeholder 23" descr="Cover of &quot;When the Sky Falls&quot; by Phil Earle">
            <a:extLst>
              <a:ext uri="{FF2B5EF4-FFF2-40B4-BE49-F238E27FC236}">
                <a16:creationId xmlns:a16="http://schemas.microsoft.com/office/drawing/2014/main" id="{CA47760E-72E1-8D19-5245-7C81FF851C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82181">
            <a:off x="4556279" y="1434530"/>
            <a:ext cx="2955812" cy="4510493"/>
          </a:xfrm>
          <a:prstGeom prst="rect">
            <a:avLst/>
          </a:prstGeo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70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0627"/>
            <a:ext cx="6236447" cy="1143000"/>
          </a:xfrm>
        </p:spPr>
        <p:txBody>
          <a:bodyPr anchor="t" anchorCtr="0"/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do you notice on the cover of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Be the Change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D8A854ED-0660-08A2-4034-DE092E89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60484" y="0"/>
            <a:ext cx="1225298" cy="1286259"/>
          </a:xfrm>
        </p:spPr>
      </p:pic>
      <p:pic>
        <p:nvPicPr>
          <p:cNvPr id="8" name="Content Placeholder 23" descr="Cover of &quot;Be the Change: Poems to Help You Save the World&quot; by Liz Brownlee, Matt Goodfellow and Roger Stevens">
            <a:extLst>
              <a:ext uri="{FF2B5EF4-FFF2-40B4-BE49-F238E27FC236}">
                <a16:creationId xmlns:a16="http://schemas.microsoft.com/office/drawing/2014/main" id="{82CEFBAF-0532-2AD7-517D-D995DD8D68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33184" y="1688151"/>
            <a:ext cx="2955812" cy="4484049"/>
          </a:xfrm>
          <a:prstGeom prst="rect">
            <a:avLst/>
          </a:prstGeom>
        </p:spPr>
      </p:pic>
      <p:sp>
        <p:nvSpPr>
          <p:cNvPr id="2" name="Rectangle 1" descr="Label 1 pointing to cover: &quot;poetry&quot;">
            <a:extLst>
              <a:ext uri="{FF2B5EF4-FFF2-40B4-BE49-F238E27FC236}">
                <a16:creationId xmlns:a16="http://schemas.microsoft.com/office/drawing/2014/main" id="{04C4F3AA-009F-753E-CF4F-144CB007341A}"/>
              </a:ext>
            </a:extLst>
          </p:cNvPr>
          <p:cNvSpPr/>
          <p:nvPr/>
        </p:nvSpPr>
        <p:spPr>
          <a:xfrm>
            <a:off x="534895" y="3072805"/>
            <a:ext cx="2147675" cy="933673"/>
          </a:xfrm>
          <a:prstGeom prst="rect">
            <a:avLst/>
          </a:prstGeom>
          <a:solidFill>
            <a:schemeClr val="bg1"/>
          </a:solidFill>
          <a:ln w="38100">
            <a:solidFill>
              <a:srgbClr val="D90A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Poetry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C5B41A6-1E3D-0BFA-4E5A-7A42A9C95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33736">
            <a:off x="2609542" y="4056578"/>
            <a:ext cx="758717" cy="183590"/>
          </a:xfrm>
          <a:prstGeom prst="rightArrow">
            <a:avLst>
              <a:gd name="adj1" fmla="val 64891"/>
              <a:gd name="adj2" fmla="val 50000"/>
            </a:avLst>
          </a:prstGeom>
          <a:solidFill>
            <a:srgbClr val="D90A79"/>
          </a:solidFill>
          <a:ln>
            <a:solidFill>
              <a:srgbClr val="D90A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 descr="Label 2 pointing to cover: &quot;inspiring&quot;">
            <a:extLst>
              <a:ext uri="{FF2B5EF4-FFF2-40B4-BE49-F238E27FC236}">
                <a16:creationId xmlns:a16="http://schemas.microsoft.com/office/drawing/2014/main" id="{D648EE97-6857-3A53-8C3A-361C636F24C5}"/>
              </a:ext>
            </a:extLst>
          </p:cNvPr>
          <p:cNvSpPr/>
          <p:nvPr/>
        </p:nvSpPr>
        <p:spPr>
          <a:xfrm>
            <a:off x="6433036" y="1609671"/>
            <a:ext cx="2147675" cy="933673"/>
          </a:xfrm>
          <a:prstGeom prst="rect">
            <a:avLst/>
          </a:prstGeom>
          <a:solidFill>
            <a:schemeClr val="bg1"/>
          </a:solidFill>
          <a:ln w="38100">
            <a:solidFill>
              <a:srgbClr val="D90A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Inspiring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64528A7-F388-9278-CBCF-77D2753D7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422615">
            <a:off x="5678640" y="2513826"/>
            <a:ext cx="782985" cy="285942"/>
          </a:xfrm>
          <a:prstGeom prst="rightArrow">
            <a:avLst/>
          </a:prstGeom>
          <a:solidFill>
            <a:srgbClr val="D90A79"/>
          </a:solidFill>
          <a:ln>
            <a:solidFill>
              <a:srgbClr val="D90A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 descr="Label 3 pointing to cover: &quot;social justice&quot;">
            <a:extLst>
              <a:ext uri="{FF2B5EF4-FFF2-40B4-BE49-F238E27FC236}">
                <a16:creationId xmlns:a16="http://schemas.microsoft.com/office/drawing/2014/main" id="{0B2E6249-10E1-7400-8C52-5EC29D373882}"/>
              </a:ext>
            </a:extLst>
          </p:cNvPr>
          <p:cNvSpPr/>
          <p:nvPr/>
        </p:nvSpPr>
        <p:spPr>
          <a:xfrm>
            <a:off x="6337722" y="4149658"/>
            <a:ext cx="2147675" cy="933673"/>
          </a:xfrm>
          <a:prstGeom prst="rect">
            <a:avLst/>
          </a:prstGeom>
          <a:solidFill>
            <a:schemeClr val="bg1"/>
          </a:solidFill>
          <a:ln w="38100">
            <a:solidFill>
              <a:srgbClr val="D90A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justice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19BC20C-EB16-43D7-5E26-A649DD544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330564">
            <a:off x="5468125" y="4680148"/>
            <a:ext cx="851469" cy="301682"/>
          </a:xfrm>
          <a:prstGeom prst="rightArrow">
            <a:avLst>
              <a:gd name="adj1" fmla="val 44210"/>
              <a:gd name="adj2" fmla="val 50000"/>
            </a:avLst>
          </a:prstGeom>
          <a:solidFill>
            <a:srgbClr val="D90A79"/>
          </a:solidFill>
          <a:ln>
            <a:solidFill>
              <a:srgbClr val="D90A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3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2457"/>
            <a:ext cx="5770984" cy="1143000"/>
          </a:xfrm>
        </p:spPr>
        <p:txBody>
          <a:bodyPr anchor="t" anchorCtr="0"/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Time to vote: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Be the Change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FCB4714C-AA7B-5B5D-87A7-6F29C69D9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60484" y="0"/>
            <a:ext cx="1225298" cy="1286259"/>
          </a:xfr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3BCB3E5C-7EBB-351D-4BCB-53786BDF2098}"/>
              </a:ext>
            </a:extLst>
          </p:cNvPr>
          <p:cNvSpPr txBox="1">
            <a:spLocks/>
          </p:cNvSpPr>
          <p:nvPr/>
        </p:nvSpPr>
        <p:spPr>
          <a:xfrm>
            <a:off x="457200" y="1868206"/>
            <a:ext cx="3595209" cy="1625790"/>
          </a:xfrm>
          <a:prstGeom prst="rect">
            <a:avLst/>
          </a:prstGeom>
        </p:spPr>
        <p:txBody>
          <a:bodyPr vert="horz" anchor="t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Put your hand up if you’d like to read a book like this…</a:t>
            </a:r>
          </a:p>
        </p:txBody>
      </p:sp>
      <p:pic>
        <p:nvPicPr>
          <p:cNvPr id="5" name="Content Placeholder 23" descr="Cover of &quot;Be the Change: Poems to Help You Save the World&quot; by Liz Brownlee, Matt Goodfellow and Roger Stevens">
            <a:extLst>
              <a:ext uri="{FF2B5EF4-FFF2-40B4-BE49-F238E27FC236}">
                <a16:creationId xmlns:a16="http://schemas.microsoft.com/office/drawing/2014/main" id="{BD8A199C-D300-4A38-68A2-2C5391D4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65999">
            <a:off x="4750278" y="1447753"/>
            <a:ext cx="2955812" cy="4484049"/>
          </a:xfrm>
          <a:prstGeom prst="rect">
            <a:avLst/>
          </a:prstGeo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15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069"/>
            <a:ext cx="6196264" cy="813014"/>
          </a:xfrm>
        </p:spPr>
        <p:txBody>
          <a:bodyPr anchor="t" anchorCtr="0"/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do you notice on the cover of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Ellie Pillai is Brown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3DFE1903-3B3D-3C65-3A6C-6238F955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60484" y="0"/>
            <a:ext cx="1225298" cy="1286259"/>
          </a:xfrm>
        </p:spPr>
      </p:pic>
      <p:pic>
        <p:nvPicPr>
          <p:cNvPr id="8" name="Content Placeholder 23" descr="Cover of &quot;Ellie Pillai is Brown&quot; by Christine Pillainayagam">
            <a:extLst>
              <a:ext uri="{FF2B5EF4-FFF2-40B4-BE49-F238E27FC236}">
                <a16:creationId xmlns:a16="http://schemas.microsoft.com/office/drawing/2014/main" id="{E57B9C7E-0736-B43E-6E9C-921CD9113D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23681" y="1286259"/>
            <a:ext cx="2940841" cy="4510493"/>
          </a:xfrm>
          <a:prstGeom prst="rect">
            <a:avLst/>
          </a:prstGeom>
        </p:spPr>
      </p:pic>
      <p:sp>
        <p:nvSpPr>
          <p:cNvPr id="4" name="Rectangle 3" descr="Label 1 pointing to cover: &quot;music&quot;">
            <a:extLst>
              <a:ext uri="{FF2B5EF4-FFF2-40B4-BE49-F238E27FC236}">
                <a16:creationId xmlns:a16="http://schemas.microsoft.com/office/drawing/2014/main" id="{DA7CF040-D4AF-84C0-A431-A216BB7AA830}"/>
              </a:ext>
            </a:extLst>
          </p:cNvPr>
          <p:cNvSpPr/>
          <p:nvPr/>
        </p:nvSpPr>
        <p:spPr>
          <a:xfrm>
            <a:off x="381000" y="1248933"/>
            <a:ext cx="2147675" cy="717649"/>
          </a:xfrm>
          <a:prstGeom prst="rect">
            <a:avLst/>
          </a:prstGeom>
          <a:solidFill>
            <a:schemeClr val="bg1"/>
          </a:solidFill>
          <a:ln w="38100"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61BC08A-E7F3-25B0-79DA-46977EE0B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18458">
            <a:off x="2451592" y="2012587"/>
            <a:ext cx="820231" cy="252487"/>
          </a:xfrm>
          <a:prstGeom prst="rightArrow">
            <a:avLst>
              <a:gd name="adj1" fmla="val 44210"/>
              <a:gd name="adj2" fmla="val 50000"/>
            </a:avLst>
          </a:prstGeom>
          <a:solidFill>
            <a:srgbClr val="67B02C"/>
          </a:solidFill>
          <a:ln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 descr="Label 2 pointing to cover: '&quot;hilarious and heartbreaking&quot; - Brown Girl magazine'">
            <a:extLst>
              <a:ext uri="{FF2B5EF4-FFF2-40B4-BE49-F238E27FC236}">
                <a16:creationId xmlns:a16="http://schemas.microsoft.com/office/drawing/2014/main" id="{DC939CDB-7E94-E83D-635C-6A1209B56511}"/>
              </a:ext>
            </a:extLst>
          </p:cNvPr>
          <p:cNvSpPr/>
          <p:nvPr/>
        </p:nvSpPr>
        <p:spPr>
          <a:xfrm>
            <a:off x="410754" y="4708961"/>
            <a:ext cx="1818992" cy="1302215"/>
          </a:xfrm>
          <a:prstGeom prst="rect">
            <a:avLst/>
          </a:prstGeom>
          <a:solidFill>
            <a:schemeClr val="bg1"/>
          </a:solidFill>
          <a:ln w="38100"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“Hilarious and heart-breaking”</a:t>
            </a:r>
          </a:p>
          <a:p>
            <a:pPr algn="ctr"/>
            <a:r>
              <a:rPr lang="en-GB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 Girl Magazine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1F79B8A-77D9-A6E5-687A-DFB37F783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507999">
            <a:off x="2129647" y="4401198"/>
            <a:ext cx="928896" cy="227461"/>
          </a:xfrm>
          <a:prstGeom prst="rightArrow">
            <a:avLst>
              <a:gd name="adj1" fmla="val 44210"/>
              <a:gd name="adj2" fmla="val 50000"/>
            </a:avLst>
          </a:prstGeom>
          <a:solidFill>
            <a:srgbClr val="67B02C"/>
          </a:solidFill>
          <a:ln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 descr="Label 3 pointing to cover: &quot;main character&quot; ">
            <a:extLst>
              <a:ext uri="{FF2B5EF4-FFF2-40B4-BE49-F238E27FC236}">
                <a16:creationId xmlns:a16="http://schemas.microsoft.com/office/drawing/2014/main" id="{4866E003-83B1-673C-E3BB-CEA59F90A53E}"/>
              </a:ext>
            </a:extLst>
          </p:cNvPr>
          <p:cNvSpPr/>
          <p:nvPr/>
        </p:nvSpPr>
        <p:spPr>
          <a:xfrm>
            <a:off x="6380056" y="1400236"/>
            <a:ext cx="2147675" cy="1263679"/>
          </a:xfrm>
          <a:prstGeom prst="rect">
            <a:avLst/>
          </a:prstGeom>
          <a:solidFill>
            <a:schemeClr val="bg1"/>
          </a:solidFill>
          <a:ln w="38100"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character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B6178CC-F9C7-4FD6-D48A-DFF98DC68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149952">
            <a:off x="5583746" y="2705112"/>
            <a:ext cx="887177" cy="279613"/>
          </a:xfrm>
          <a:prstGeom prst="rightArrow">
            <a:avLst>
              <a:gd name="adj1" fmla="val 44210"/>
              <a:gd name="adj2" fmla="val 50000"/>
            </a:avLst>
          </a:prstGeom>
          <a:solidFill>
            <a:srgbClr val="67B02C"/>
          </a:solidFill>
          <a:ln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 descr="Label 4 pointing to cover: &quot;everyday setting&quot;">
            <a:extLst>
              <a:ext uri="{FF2B5EF4-FFF2-40B4-BE49-F238E27FC236}">
                <a16:creationId xmlns:a16="http://schemas.microsoft.com/office/drawing/2014/main" id="{9F1A7D8B-5B18-C304-9B21-46715D7D71E3}"/>
              </a:ext>
            </a:extLst>
          </p:cNvPr>
          <p:cNvSpPr/>
          <p:nvPr/>
        </p:nvSpPr>
        <p:spPr>
          <a:xfrm>
            <a:off x="6606836" y="3816017"/>
            <a:ext cx="1628447" cy="1263679"/>
          </a:xfrm>
          <a:prstGeom prst="rect">
            <a:avLst/>
          </a:prstGeom>
          <a:solidFill>
            <a:schemeClr val="bg1"/>
          </a:solidFill>
          <a:ln w="38100"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Everyday setting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8075A5C-CD85-A04C-0E6B-045B024C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80308">
            <a:off x="5614153" y="4735135"/>
            <a:ext cx="1028118" cy="271138"/>
          </a:xfrm>
          <a:prstGeom prst="rightArrow">
            <a:avLst>
              <a:gd name="adj1" fmla="val 44210"/>
              <a:gd name="adj2" fmla="val 50000"/>
            </a:avLst>
          </a:prstGeom>
          <a:solidFill>
            <a:srgbClr val="67B02C"/>
          </a:solidFill>
          <a:ln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2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3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2457"/>
            <a:ext cx="5770984" cy="1143000"/>
          </a:xfrm>
        </p:spPr>
        <p:txBody>
          <a:bodyPr anchor="t" anchorCtr="0"/>
          <a:lstStyle/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Time to vote: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Ellie Pillai is Brown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36AE677-E03C-E1C9-99B7-1C9F6CC13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60484" y="0"/>
            <a:ext cx="1225298" cy="1286259"/>
          </a:xfr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3BCB3E5C-7EBB-351D-4BCB-53786BDF2098}"/>
              </a:ext>
            </a:extLst>
          </p:cNvPr>
          <p:cNvSpPr txBox="1">
            <a:spLocks/>
          </p:cNvSpPr>
          <p:nvPr/>
        </p:nvSpPr>
        <p:spPr>
          <a:xfrm>
            <a:off x="457200" y="2047500"/>
            <a:ext cx="3595209" cy="1625790"/>
          </a:xfrm>
          <a:prstGeom prst="rect">
            <a:avLst/>
          </a:prstGeom>
        </p:spPr>
        <p:txBody>
          <a:bodyPr vert="horz" anchor="t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Put your hand up if you’d like to read a book like this…</a:t>
            </a:r>
          </a:p>
        </p:txBody>
      </p:sp>
      <p:pic>
        <p:nvPicPr>
          <p:cNvPr id="5" name="Content Placeholder 23" descr="Cover of &quot;Ellie Pillai is Brown&quot; by Christine Pillainayagam">
            <a:extLst>
              <a:ext uri="{FF2B5EF4-FFF2-40B4-BE49-F238E27FC236}">
                <a16:creationId xmlns:a16="http://schemas.microsoft.com/office/drawing/2014/main" id="{87C4DF34-71D6-D370-628A-2D7F9B2A16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51765">
            <a:off x="4798021" y="1492266"/>
            <a:ext cx="2940841" cy="4510493"/>
          </a:xfrm>
          <a:prstGeom prst="rect">
            <a:avLst/>
          </a:prstGeo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14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algn="l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Want to join your school’s Reading Leadership Group?</a:t>
            </a: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889522"/>
            <a:ext cx="8229600" cy="3195662"/>
          </a:xfrm>
        </p:spPr>
        <p:txBody>
          <a:bodyPr vert="horz"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It’s a chance for you to…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Plan reading groups or events</a:t>
            </a:r>
          </a:p>
          <a:p>
            <a:pPr marL="0" indent="0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Share your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books and meet other readers</a:t>
            </a:r>
          </a:p>
          <a:p>
            <a:pPr marL="0" indent="0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Work together in a group</a:t>
            </a:r>
          </a:p>
          <a:p>
            <a:pPr marL="0" indent="0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Represent your school</a:t>
            </a:r>
          </a:p>
          <a:p>
            <a:pPr marL="0" indent="0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If you’re interested,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stay behind after assembly to chat to your teacher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Helvetica Neue"/>
            </a:endParaRP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FA34AB55-75FF-E310-C315-E9DAF525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592" y="4989926"/>
            <a:ext cx="3318866" cy="1868074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99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209800"/>
          </a:xfrm>
        </p:spPr>
        <p:txBody>
          <a:bodyPr>
            <a:noAutofit/>
          </a:bodyPr>
          <a:lstStyle/>
          <a:p>
            <a:r>
              <a:rPr lang="en-US" sz="2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readingschools.scot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73097-9E53-17FC-09EB-B12FB4F88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33904" y="4457232"/>
            <a:ext cx="4388226" cy="1401152"/>
          </a:xfrm>
          <a:prstGeom prst="rect">
            <a:avLst/>
          </a:prstGeom>
        </p:spPr>
      </p:pic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6172200"/>
            <a:ext cx="4388225" cy="37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 Book Trust is a national charity changing lives through reading and writing. Registered company SC184248 | Scottish charity SC027669</a:t>
            </a:r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Facebook, Twitter and Instagram logos">
            <a:extLst>
              <a:ext uri="{FF2B5EF4-FFF2-40B4-BE49-F238E27FC236}">
                <a16:creationId xmlns:a16="http://schemas.microsoft.com/office/drawing/2014/main" id="{F8C8987D-29C7-4EF0-8382-997CA00CD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26" y="3653398"/>
            <a:ext cx="1306547" cy="402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Some questions:</a:t>
            </a:r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ABA8C819-78BE-9EF0-93FB-CAC69B310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7124" t="27499"/>
          <a:stretch/>
        </p:blipFill>
        <p:spPr>
          <a:xfrm>
            <a:off x="6075970" y="111737"/>
            <a:ext cx="2667521" cy="2111604"/>
          </a:xfrm>
        </p:spPr>
      </p:pic>
      <p:sp>
        <p:nvSpPr>
          <p:cNvPr id="3" name="Vertical Text Placeholder 8">
            <a:extLst>
              <a:ext uri="{FF2B5EF4-FFF2-40B4-BE49-F238E27FC236}">
                <a16:creationId xmlns:a16="http://schemas.microsoft.com/office/drawing/2014/main" id="{D34D5FEC-D67D-EA4A-C851-77FFE1FFE517}"/>
              </a:ext>
            </a:extLst>
          </p:cNvPr>
          <p:cNvSpPr txBox="1">
            <a:spLocks/>
          </p:cNvSpPr>
          <p:nvPr/>
        </p:nvSpPr>
        <p:spPr>
          <a:xfrm>
            <a:off x="410369" y="1416899"/>
            <a:ext cx="8229600" cy="378978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What do you think is really great about reading in your school already?</a:t>
            </a:r>
          </a:p>
          <a:p>
            <a:endParaRPr lang="en-US" sz="2800"/>
          </a:p>
          <a:p>
            <a:r>
              <a:rPr lang="en-US" sz="2800"/>
              <a:t>What could make it better? How could you do that?</a:t>
            </a:r>
          </a:p>
          <a:p>
            <a:endParaRPr lang="en-US" sz="2800"/>
          </a:p>
          <a:p>
            <a:r>
              <a:rPr lang="en-US" sz="2800"/>
              <a:t>Are they any books, clubs, events or projects you’d like to run?</a:t>
            </a:r>
          </a:p>
          <a:p>
            <a:endParaRPr lang="en-US" sz="2800"/>
          </a:p>
          <a:p>
            <a:r>
              <a:rPr lang="en-US" sz="2800"/>
              <a:t>Have you visited your local library?</a:t>
            </a:r>
          </a:p>
          <a:p>
            <a:pPr marL="0" indent="0">
              <a:buNone/>
            </a:pPr>
            <a:endParaRPr lang="en-US" sz="2800">
              <a:latin typeface="Helvetica Neue"/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6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Set yourself a reading dare</a:t>
            </a: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79E4AA5F-B88F-8150-67A6-EE8B30AF0223}"/>
              </a:ext>
            </a:extLst>
          </p:cNvPr>
          <p:cNvSpPr txBox="1">
            <a:spLocks/>
          </p:cNvSpPr>
          <p:nvPr/>
        </p:nvSpPr>
        <p:spPr>
          <a:xfrm>
            <a:off x="457200" y="1097972"/>
            <a:ext cx="8229600" cy="441014"/>
          </a:xfrm>
          <a:prstGeom prst="rect">
            <a:avLst/>
          </a:prstGeom>
        </p:spPr>
        <p:txBody>
          <a:bodyPr vert="horz"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on a button below to get a randomized challenge</a:t>
            </a:r>
          </a:p>
        </p:txBody>
      </p:sp>
      <p:sp>
        <p:nvSpPr>
          <p:cNvPr id="10" name="Oval 9" descr="Button 1 (will go to Slide 6)">
            <a:hlinkClick r:id="rId3" action="ppaction://hlinksldjump"/>
            <a:extLst>
              <a:ext uri="{FF2B5EF4-FFF2-40B4-BE49-F238E27FC236}">
                <a16:creationId xmlns:a16="http://schemas.microsoft.com/office/drawing/2014/main" id="{18D3A2BE-0D4D-E4C0-87E3-11301C8A27B4}"/>
              </a:ext>
            </a:extLst>
          </p:cNvPr>
          <p:cNvSpPr/>
          <p:nvPr/>
        </p:nvSpPr>
        <p:spPr>
          <a:xfrm>
            <a:off x="688705" y="1915586"/>
            <a:ext cx="1224136" cy="1224136"/>
          </a:xfrm>
          <a:prstGeom prst="ellipse">
            <a:avLst/>
          </a:prstGeom>
          <a:solidFill>
            <a:srgbClr val="53B7D5"/>
          </a:solidFill>
          <a:ln>
            <a:solidFill>
              <a:srgbClr val="53B7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 descr="Button 2 (will go to Slide 7)">
            <a:hlinkClick r:id="rId4" action="ppaction://hlinksldjump"/>
            <a:extLst>
              <a:ext uri="{FF2B5EF4-FFF2-40B4-BE49-F238E27FC236}">
                <a16:creationId xmlns:a16="http://schemas.microsoft.com/office/drawing/2014/main" id="{295F2DB3-6FCE-2B34-4F39-FA24E992BEF0}"/>
              </a:ext>
            </a:extLst>
          </p:cNvPr>
          <p:cNvSpPr/>
          <p:nvPr/>
        </p:nvSpPr>
        <p:spPr>
          <a:xfrm>
            <a:off x="2784352" y="1915586"/>
            <a:ext cx="1224136" cy="1224136"/>
          </a:xfrm>
          <a:prstGeom prst="ellipse">
            <a:avLst/>
          </a:prstGeom>
          <a:solidFill>
            <a:srgbClr val="D90A79"/>
          </a:solidFill>
          <a:ln>
            <a:solidFill>
              <a:srgbClr val="D90A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 descr="Button 3 (will go to Slide 8)">
            <a:hlinkClick r:id="rId5" action="ppaction://hlinksldjump"/>
            <a:extLst>
              <a:ext uri="{FF2B5EF4-FFF2-40B4-BE49-F238E27FC236}">
                <a16:creationId xmlns:a16="http://schemas.microsoft.com/office/drawing/2014/main" id="{E423750F-0409-B07C-ADC7-A30AE589A72A}"/>
              </a:ext>
            </a:extLst>
          </p:cNvPr>
          <p:cNvSpPr/>
          <p:nvPr/>
        </p:nvSpPr>
        <p:spPr>
          <a:xfrm>
            <a:off x="4879999" y="1887817"/>
            <a:ext cx="1224136" cy="1224136"/>
          </a:xfrm>
          <a:prstGeom prst="ellipse">
            <a:avLst/>
          </a:prstGeom>
          <a:solidFill>
            <a:srgbClr val="F6BE01"/>
          </a:solidFill>
          <a:ln>
            <a:solidFill>
              <a:srgbClr val="F6BE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 descr="Button 4 (will go to Slide 9)">
            <a:hlinkClick r:id="rId6" action="ppaction://hlinksldjump"/>
            <a:extLst>
              <a:ext uri="{FF2B5EF4-FFF2-40B4-BE49-F238E27FC236}">
                <a16:creationId xmlns:a16="http://schemas.microsoft.com/office/drawing/2014/main" id="{C8FDEE84-65A5-A113-A438-347F5CFEDBC6}"/>
              </a:ext>
            </a:extLst>
          </p:cNvPr>
          <p:cNvSpPr/>
          <p:nvPr/>
        </p:nvSpPr>
        <p:spPr>
          <a:xfrm>
            <a:off x="6975646" y="1887817"/>
            <a:ext cx="1224136" cy="1224136"/>
          </a:xfrm>
          <a:prstGeom prst="ellipse">
            <a:avLst/>
          </a:prstGeom>
          <a:solidFill>
            <a:srgbClr val="67B02C"/>
          </a:solidFill>
          <a:ln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 descr="Button 5 (will go to Slide 10)">
            <a:hlinkClick r:id="rId7" action="ppaction://hlinksldjump"/>
            <a:extLst>
              <a:ext uri="{FF2B5EF4-FFF2-40B4-BE49-F238E27FC236}">
                <a16:creationId xmlns:a16="http://schemas.microsoft.com/office/drawing/2014/main" id="{49040ABA-DD44-476B-5B1E-A16139A1EE74}"/>
              </a:ext>
            </a:extLst>
          </p:cNvPr>
          <p:cNvSpPr/>
          <p:nvPr/>
        </p:nvSpPr>
        <p:spPr>
          <a:xfrm>
            <a:off x="688705" y="3637670"/>
            <a:ext cx="1224136" cy="1224136"/>
          </a:xfrm>
          <a:prstGeom prst="ellipse">
            <a:avLst/>
          </a:prstGeom>
          <a:solidFill>
            <a:srgbClr val="67B02C"/>
          </a:solidFill>
          <a:ln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 descr="Button 6 (will go to Slide 11)">
            <a:hlinkClick r:id="rId8" action="ppaction://hlinksldjump"/>
            <a:extLst>
              <a:ext uri="{FF2B5EF4-FFF2-40B4-BE49-F238E27FC236}">
                <a16:creationId xmlns:a16="http://schemas.microsoft.com/office/drawing/2014/main" id="{76C327E7-9397-3DFF-FBED-BA0FC54C844D}"/>
              </a:ext>
            </a:extLst>
          </p:cNvPr>
          <p:cNvSpPr/>
          <p:nvPr/>
        </p:nvSpPr>
        <p:spPr>
          <a:xfrm>
            <a:off x="2784352" y="3637670"/>
            <a:ext cx="1224136" cy="1224136"/>
          </a:xfrm>
          <a:prstGeom prst="ellipse">
            <a:avLst/>
          </a:prstGeom>
          <a:solidFill>
            <a:srgbClr val="F6BE01"/>
          </a:solidFill>
          <a:ln>
            <a:solidFill>
              <a:srgbClr val="F6BE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 descr="Button 7 (will go to Slide 12)">
            <a:hlinkClick r:id="rId9" action="ppaction://hlinksldjump"/>
            <a:extLst>
              <a:ext uri="{FF2B5EF4-FFF2-40B4-BE49-F238E27FC236}">
                <a16:creationId xmlns:a16="http://schemas.microsoft.com/office/drawing/2014/main" id="{46E18C67-A39B-A576-3E3C-35B16354E1F6}"/>
              </a:ext>
            </a:extLst>
          </p:cNvPr>
          <p:cNvSpPr/>
          <p:nvPr/>
        </p:nvSpPr>
        <p:spPr>
          <a:xfrm>
            <a:off x="4879999" y="3637670"/>
            <a:ext cx="1224136" cy="1224136"/>
          </a:xfrm>
          <a:prstGeom prst="ellipse">
            <a:avLst/>
          </a:prstGeom>
          <a:solidFill>
            <a:srgbClr val="D90A79"/>
          </a:solidFill>
          <a:ln>
            <a:solidFill>
              <a:srgbClr val="D90A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 descr="Button 8 (will go to Slide 13)">
            <a:hlinkClick r:id="rId10" action="ppaction://hlinksldjump"/>
            <a:extLst>
              <a:ext uri="{FF2B5EF4-FFF2-40B4-BE49-F238E27FC236}">
                <a16:creationId xmlns:a16="http://schemas.microsoft.com/office/drawing/2014/main" id="{1A93F973-3F82-55C0-F471-24CB31DF23FC}"/>
              </a:ext>
            </a:extLst>
          </p:cNvPr>
          <p:cNvSpPr/>
          <p:nvPr/>
        </p:nvSpPr>
        <p:spPr>
          <a:xfrm>
            <a:off x="6973683" y="3649406"/>
            <a:ext cx="1224136" cy="1224136"/>
          </a:xfrm>
          <a:prstGeom prst="ellipse">
            <a:avLst/>
          </a:prstGeom>
          <a:solidFill>
            <a:srgbClr val="53B7D5"/>
          </a:solidFill>
          <a:ln>
            <a:solidFill>
              <a:srgbClr val="53B7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sp>
        <p:nvSpPr>
          <p:cNvPr id="2" name="Arrow: Right 1" descr="Arrow (will end the randomized dares and take you to Slide 14)">
            <a:extLst>
              <a:ext uri="{FF2B5EF4-FFF2-40B4-BE49-F238E27FC236}">
                <a16:creationId xmlns:a16="http://schemas.microsoft.com/office/drawing/2014/main" id="{94060E76-DF64-B407-261E-00EAA19F5D18}"/>
              </a:ext>
            </a:extLst>
          </p:cNvPr>
          <p:cNvSpPr/>
          <p:nvPr/>
        </p:nvSpPr>
        <p:spPr>
          <a:xfrm>
            <a:off x="4008488" y="5410995"/>
            <a:ext cx="3371824" cy="1172367"/>
          </a:xfrm>
          <a:prstGeom prst="rightArrow">
            <a:avLst/>
          </a:prstGeom>
          <a:solidFill>
            <a:srgbClr val="FFFFFF"/>
          </a:solidFill>
          <a:ln w="57150">
            <a:solidFill>
              <a:srgbClr val="53B7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Move on to the next game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7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Dare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C92C16-1B72-7929-382D-8C762F483946}"/>
              </a:ext>
            </a:extLst>
          </p:cNvPr>
          <p:cNvSpPr/>
          <p:nvPr/>
        </p:nvSpPr>
        <p:spPr>
          <a:xfrm>
            <a:off x="1071863" y="2047912"/>
            <a:ext cx="7200800" cy="1501135"/>
          </a:xfrm>
          <a:prstGeom prst="rect">
            <a:avLst/>
          </a:prstGeom>
          <a:solidFill>
            <a:schemeClr val="bg1"/>
          </a:solidFill>
          <a:ln w="76200">
            <a:solidFill>
              <a:srgbClr val="53B7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 book set in a country you’ve never been to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FD456BB9-07F1-DBA4-AEFD-1AE092DB27FE}"/>
              </a:ext>
            </a:extLst>
          </p:cNvPr>
          <p:cNvSpPr txBox="1">
            <a:spLocks/>
          </p:cNvSpPr>
          <p:nvPr/>
        </p:nvSpPr>
        <p:spPr>
          <a:xfrm>
            <a:off x="1450761" y="4810088"/>
            <a:ext cx="6242477" cy="441014"/>
          </a:xfrm>
          <a:prstGeom prst="rect">
            <a:avLst/>
          </a:prstGeom>
        </p:spPr>
        <p:txBody>
          <a:bodyPr vert="horz"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Click on the books below to choose another challenge!</a:t>
            </a:r>
          </a:p>
        </p:txBody>
      </p:sp>
      <p:pic>
        <p:nvPicPr>
          <p:cNvPr id="8" name="Content Placeholder 10" descr="Image or four books in a line">
            <a:hlinkClick r:id="rId3" action="ppaction://hlinksldjump"/>
            <a:extLst>
              <a:ext uri="{FF2B5EF4-FFF2-40B4-BE49-F238E27FC236}">
                <a16:creationId xmlns:a16="http://schemas.microsoft.com/office/drawing/2014/main" id="{6AC78486-8A19-2AF5-C7A9-FF3FD8554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25" y="5357022"/>
            <a:ext cx="4886350" cy="1226340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Dare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47CF8-AFAE-DEEE-82D0-C51D7DEAC445}"/>
              </a:ext>
            </a:extLst>
          </p:cNvPr>
          <p:cNvSpPr/>
          <p:nvPr/>
        </p:nvSpPr>
        <p:spPr>
          <a:xfrm>
            <a:off x="971600" y="2058105"/>
            <a:ext cx="7200800" cy="1872208"/>
          </a:xfrm>
          <a:prstGeom prst="rect">
            <a:avLst/>
          </a:prstGeom>
          <a:solidFill>
            <a:schemeClr val="bg1"/>
          </a:solidFill>
          <a:ln w="76200">
            <a:solidFill>
              <a:srgbClr val="D90A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same book as your friend and discuss it as you go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5B0BB818-E174-2A17-8D41-64370C2EACCC}"/>
              </a:ext>
            </a:extLst>
          </p:cNvPr>
          <p:cNvSpPr txBox="1">
            <a:spLocks/>
          </p:cNvSpPr>
          <p:nvPr/>
        </p:nvSpPr>
        <p:spPr>
          <a:xfrm>
            <a:off x="1406646" y="4827638"/>
            <a:ext cx="6242477" cy="441014"/>
          </a:xfrm>
          <a:prstGeom prst="rect">
            <a:avLst/>
          </a:prstGeom>
        </p:spPr>
        <p:txBody>
          <a:bodyPr vert="horz"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on the books below to choose another challenge!</a:t>
            </a:r>
          </a:p>
        </p:txBody>
      </p:sp>
      <p:pic>
        <p:nvPicPr>
          <p:cNvPr id="4" name="Content Placeholder 10" descr="Image or four books in a line">
            <a:hlinkClick r:id="rId3" action="ppaction://hlinksldjump"/>
            <a:extLst>
              <a:ext uri="{FF2B5EF4-FFF2-40B4-BE49-F238E27FC236}">
                <a16:creationId xmlns:a16="http://schemas.microsoft.com/office/drawing/2014/main" id="{D27AFB2B-BABA-5D6E-5E9A-362DCA623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25" y="5357022"/>
            <a:ext cx="4886350" cy="1226340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Dare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E0B7AD-8C67-5C20-1E13-856FF33FB048}"/>
              </a:ext>
            </a:extLst>
          </p:cNvPr>
          <p:cNvSpPr/>
          <p:nvPr/>
        </p:nvSpPr>
        <p:spPr>
          <a:xfrm>
            <a:off x="971599" y="1585570"/>
            <a:ext cx="7200800" cy="2376264"/>
          </a:xfrm>
          <a:prstGeom prst="rect">
            <a:avLst/>
          </a:prstGeom>
          <a:solidFill>
            <a:schemeClr val="bg1"/>
          </a:solidFill>
          <a:ln w="76200">
            <a:solidFill>
              <a:srgbClr val="F6BE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 biography of someone you find interesting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851BA224-1044-C0EA-A9DA-827637AE9B8A}"/>
              </a:ext>
            </a:extLst>
          </p:cNvPr>
          <p:cNvSpPr txBox="1">
            <a:spLocks/>
          </p:cNvSpPr>
          <p:nvPr/>
        </p:nvSpPr>
        <p:spPr>
          <a:xfrm>
            <a:off x="1450760" y="4781845"/>
            <a:ext cx="6242477" cy="441014"/>
          </a:xfrm>
          <a:prstGeom prst="rect">
            <a:avLst/>
          </a:prstGeom>
        </p:spPr>
        <p:txBody>
          <a:bodyPr vert="horz"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on the books below to choose another challenge!</a:t>
            </a:r>
          </a:p>
        </p:txBody>
      </p:sp>
      <p:pic>
        <p:nvPicPr>
          <p:cNvPr id="8" name="Content Placeholder 10" descr="Image or four books in a line">
            <a:hlinkClick r:id="rId3" action="ppaction://hlinksldjump"/>
            <a:extLst>
              <a:ext uri="{FF2B5EF4-FFF2-40B4-BE49-F238E27FC236}">
                <a16:creationId xmlns:a16="http://schemas.microsoft.com/office/drawing/2014/main" id="{CC4A2497-5957-6300-CD38-977A5FB98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25" y="5357022"/>
            <a:ext cx="4886350" cy="1226340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6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Dare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47CF8-AFAE-DEEE-82D0-C51D7DEAC445}"/>
              </a:ext>
            </a:extLst>
          </p:cNvPr>
          <p:cNvSpPr/>
          <p:nvPr/>
        </p:nvSpPr>
        <p:spPr>
          <a:xfrm>
            <a:off x="971599" y="1883259"/>
            <a:ext cx="7200800" cy="1872208"/>
          </a:xfrm>
          <a:prstGeom prst="rect">
            <a:avLst/>
          </a:prstGeom>
          <a:solidFill>
            <a:schemeClr val="bg1"/>
          </a:solidFill>
          <a:ln w="76200">
            <a:solidFill>
              <a:srgbClr val="67B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 graphic novel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80F98BCC-8B59-E2CA-2A7D-293F0F3807DB}"/>
              </a:ext>
            </a:extLst>
          </p:cNvPr>
          <p:cNvSpPr txBox="1">
            <a:spLocks/>
          </p:cNvSpPr>
          <p:nvPr/>
        </p:nvSpPr>
        <p:spPr>
          <a:xfrm>
            <a:off x="1450760" y="4908600"/>
            <a:ext cx="6242477" cy="441014"/>
          </a:xfrm>
          <a:prstGeom prst="rect">
            <a:avLst/>
          </a:prstGeom>
        </p:spPr>
        <p:txBody>
          <a:bodyPr vert="horz"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on the books below to choose another challenge!</a:t>
            </a:r>
          </a:p>
        </p:txBody>
      </p:sp>
      <p:pic>
        <p:nvPicPr>
          <p:cNvPr id="4" name="Content Placeholder 10" descr="Image or four books in a line">
            <a:hlinkClick r:id="rId3" action="ppaction://hlinksldjump"/>
            <a:extLst>
              <a:ext uri="{FF2B5EF4-FFF2-40B4-BE49-F238E27FC236}">
                <a16:creationId xmlns:a16="http://schemas.microsoft.com/office/drawing/2014/main" id="{DAE511A0-6FBF-2D4A-0830-B88B888A2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25" y="5357022"/>
            <a:ext cx="4886350" cy="1226340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22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1C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188FDCB-07F1-42DD-BC1D-5E45FD7146F1}" vid="{EA3E2201-25E4-4E93-AA67-B56E2FAA7A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42feb5-42f4-4875-917d-a8fcb0477ae8" xsi:nil="true"/>
    <lcf76f155ced4ddcb4097134ff3c332f xmlns="e8fe8bb9-e0d4-4ac3-b920-326070b987f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85B6A84FF374FB0FF4EC4BB9AFA49" ma:contentTypeVersion="18" ma:contentTypeDescription="Create a new document." ma:contentTypeScope="" ma:versionID="14893423f7323a1a8a638d46ad9a1599">
  <xsd:schema xmlns:xsd="http://www.w3.org/2001/XMLSchema" xmlns:xs="http://www.w3.org/2001/XMLSchema" xmlns:p="http://schemas.microsoft.com/office/2006/metadata/properties" xmlns:ns2="6b42feb5-42f4-4875-917d-a8fcb0477ae8" xmlns:ns3="e8fe8bb9-e0d4-4ac3-b920-326070b987fc" targetNamespace="http://schemas.microsoft.com/office/2006/metadata/properties" ma:root="true" ma:fieldsID="b6339029f1300dbd2f374a8cea536c54" ns2:_="" ns3:_="">
    <xsd:import namespace="6b42feb5-42f4-4875-917d-a8fcb0477ae8"/>
    <xsd:import namespace="e8fe8bb9-e0d4-4ac3-b920-326070b987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2feb5-42f4-4875-917d-a8fcb0477a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b56ac4-af9b-4662-9143-bdd5b02ef649}" ma:internalName="TaxCatchAll" ma:showField="CatchAllData" ma:web="6b42feb5-42f4-4875-917d-a8fcb0477a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e8bb9-e0d4-4ac3-b920-326070b987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60978a-abcb-4ac2-a434-47d9e95336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4CFAA-E66A-46A4-B23E-2FC0A1CD8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BACC0F-54E0-43AF-8A2D-4B03D919CD8D}">
  <ds:schemaRefs>
    <ds:schemaRef ds:uri="http://purl.org/dc/terms/"/>
    <ds:schemaRef ds:uri="http://schemas.microsoft.com/office/2006/documentManagement/types"/>
    <ds:schemaRef ds:uri="e8fe8bb9-e0d4-4ac3-b920-326070b987fc"/>
    <ds:schemaRef ds:uri="http://purl.org/dc/dcmitype/"/>
    <ds:schemaRef ds:uri="http://purl.org/dc/elements/1.1/"/>
    <ds:schemaRef ds:uri="6b42feb5-42f4-4875-917d-a8fcb0477ae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E8E86F-B6CD-41FD-8461-0ED4863376C4}">
  <ds:schemaRefs>
    <ds:schemaRef ds:uri="6b42feb5-42f4-4875-917d-a8fcb0477ae8"/>
    <ds:schemaRef ds:uri="e8fe8bb9-e0d4-4ac3-b920-326070b987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presentation slides (default for general use)</Template>
  <TotalTime>68</TotalTime>
  <Words>1800</Words>
  <Application>Microsoft Office PowerPoint</Application>
  <PresentationFormat>On-screen Show (4:3)</PresentationFormat>
  <Paragraphs>217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Helvetica Neue</vt:lpstr>
      <vt:lpstr>Office Theme</vt:lpstr>
      <vt:lpstr>How to use this assembly PowerPoint</vt:lpstr>
      <vt:lpstr>Reading Schools</vt:lpstr>
      <vt:lpstr>What is Reading Schools?</vt:lpstr>
      <vt:lpstr>Some questions:</vt:lpstr>
      <vt:lpstr>Set yourself a reading dare</vt:lpstr>
      <vt:lpstr>Dare 1</vt:lpstr>
      <vt:lpstr>Dare 2</vt:lpstr>
      <vt:lpstr>Dare 3</vt:lpstr>
      <vt:lpstr>Dare 4</vt:lpstr>
      <vt:lpstr>Dare 5</vt:lpstr>
      <vt:lpstr>Dare 6</vt:lpstr>
      <vt:lpstr>Dare 7</vt:lpstr>
      <vt:lpstr>Dare 8</vt:lpstr>
      <vt:lpstr>What next?</vt:lpstr>
      <vt:lpstr>Book Personality Quiz: Question 1</vt:lpstr>
      <vt:lpstr>Book Personality Quiz: Question 2</vt:lpstr>
      <vt:lpstr>Book Personality Quiz: Question 3</vt:lpstr>
      <vt:lpstr>Book Personality Quiz: Question 4</vt:lpstr>
      <vt:lpstr>Book Personality Quiz: Question 5</vt:lpstr>
      <vt:lpstr>Book Personality Quiz: Question 6</vt:lpstr>
      <vt:lpstr>Book Personality Quiz: Question 7</vt:lpstr>
      <vt:lpstr>Answers (As – Es)</vt:lpstr>
      <vt:lpstr>Answers (Fs – Js)</vt:lpstr>
      <vt:lpstr>Judge a book by its cover!</vt:lpstr>
      <vt:lpstr>What to look for on a book  cover…</vt:lpstr>
      <vt:lpstr>What do you notice on the cover of Heartstopper, Volume 1?</vt:lpstr>
      <vt:lpstr>Time to vote: Heartstopper, Volume 1</vt:lpstr>
      <vt:lpstr>What do you notice on the cover of You Are a Champion?</vt:lpstr>
      <vt:lpstr>Time to vote: You Are a Champion</vt:lpstr>
      <vt:lpstr>What do you notice on the cover of When the Sky Falls?</vt:lpstr>
      <vt:lpstr>Time to vote: When the Sky Falls</vt:lpstr>
      <vt:lpstr>What do you notice on the cover of Be the Change?</vt:lpstr>
      <vt:lpstr>Time to vote: Be the Change</vt:lpstr>
      <vt:lpstr>What do you notice on the cover of Ellie Pillai is Brown?</vt:lpstr>
      <vt:lpstr>Time to vote: Ellie Pillai is Brown</vt:lpstr>
      <vt:lpstr>Want to join your school’s Reading Leadership Group?</vt:lpstr>
      <vt:lpstr>Thank you</vt:lpstr>
    </vt:vector>
  </TitlesOfParts>
  <Company>nroi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Reading Schools assembly for Secondary schools</dc:title>
  <dc:creator>Maggie Still</dc:creator>
  <cp:lastModifiedBy>Becky McRitchie</cp:lastModifiedBy>
  <cp:revision>2</cp:revision>
  <dcterms:created xsi:type="dcterms:W3CDTF">2023-07-06T10:33:21Z</dcterms:created>
  <dcterms:modified xsi:type="dcterms:W3CDTF">2023-10-02T08:55:49Z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0x010100F8785B6A84FF374FB0FF4EC4BB9AFA49</vt:lpwstr>
  </property>
  <property fmtid="{D5CDD505-2E9C-101B-9397-08002B2CF9AE}" pid="3" name="Order">
    <vt:r8>737600</vt:r8>
  </property>
  <property fmtid="{D5CDD505-2E9C-101B-9397-08002B2CF9AE}" pid="4" name="MediaServiceImageTags">
    <vt:lpwstr/>
  </property>
</Properties>
</file>