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75" r:id="rId5"/>
    <p:sldId id="269" r:id="rId6"/>
    <p:sldId id="257" r:id="rId7"/>
    <p:sldId id="281" r:id="rId8"/>
    <p:sldId id="282" r:id="rId9"/>
    <p:sldId id="283" r:id="rId10"/>
    <p:sldId id="279" r:id="rId11"/>
    <p:sldId id="280" r:id="rId12"/>
    <p:sldId id="27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7A6253-A5CC-4BEC-9C57-01ADA6CD8D0A}" v="10" dt="2025-04-14T15:53:18.1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774" autoAdjust="0"/>
  </p:normalViewPr>
  <p:slideViewPr>
    <p:cSldViewPr snapToObjects="1">
      <p:cViewPr varScale="1">
        <p:scale>
          <a:sx n="67" d="100"/>
          <a:sy n="67" d="100"/>
        </p:scale>
        <p:origin x="1051"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4" name="Content Placeholder 3"/>
          <p:cNvSpPr>
            <a:spLocks noGrp="1"/>
          </p:cNvSpPr>
          <p:nvPr>
            <p:ph sz="half" idx="2"/>
          </p:nvPr>
        </p:nvSpPr>
        <p:spPr>
          <a:xfrm>
            <a:off x="457201" y="1535113"/>
            <a:ext cx="2592386" cy="3951288"/>
          </a:xfrm>
          <a:prstGeom prst="rect">
            <a:avLst/>
          </a:prstGeom>
        </p:spPr>
        <p:txBody>
          <a:bodyPr vert="horz"/>
          <a:lstStyle>
            <a:lvl1pPr>
              <a:defRPr sz="2400">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8" name="Content Placeholder 7">
            <a:extLst>
              <a:ext uri="{FF2B5EF4-FFF2-40B4-BE49-F238E27FC236}">
                <a16:creationId xmlns:a16="http://schemas.microsoft.com/office/drawing/2014/main" id="{4E82312A-C749-2FF6-8958-77A84FCFB77D}"/>
              </a:ext>
            </a:extLst>
          </p:cNvPr>
          <p:cNvSpPr>
            <a:spLocks noGrp="1"/>
          </p:cNvSpPr>
          <p:nvPr>
            <p:ph sz="quarter" idx="10"/>
          </p:nvPr>
        </p:nvSpPr>
        <p:spPr>
          <a:xfrm>
            <a:off x="3275807" y="1535113"/>
            <a:ext cx="2592386" cy="3951288"/>
          </a:xfrm>
          <a:prstGeom prst="rect">
            <a:avLst/>
          </a:prstGeom>
        </p:spPr>
        <p:txBody>
          <a:bodyPr/>
          <a:lstStyle>
            <a:lvl1pPr>
              <a:defRPr sz="2400">
                <a:latin typeface="Arial" panose="020B0604020202020204" pitchFamily="34" charset="0"/>
                <a:cs typeface="Arial" panose="020B0604020202020204" pitchFamily="34" charset="0"/>
              </a:defRPr>
            </a:lvl1pPr>
          </a:lstStyle>
          <a:p>
            <a:pPr lvl="0"/>
            <a:r>
              <a:rPr lang="en-US"/>
              <a:t>Click to edit Master text styles</a:t>
            </a:r>
          </a:p>
        </p:txBody>
      </p:sp>
      <p:sp>
        <p:nvSpPr>
          <p:cNvPr id="10" name="Content Placeholder 9">
            <a:extLst>
              <a:ext uri="{FF2B5EF4-FFF2-40B4-BE49-F238E27FC236}">
                <a16:creationId xmlns:a16="http://schemas.microsoft.com/office/drawing/2014/main" id="{D35B88CE-E50A-7C22-72BA-D66420636FAF}"/>
              </a:ext>
            </a:extLst>
          </p:cNvPr>
          <p:cNvSpPr>
            <a:spLocks noGrp="1"/>
          </p:cNvSpPr>
          <p:nvPr>
            <p:ph sz="quarter" idx="11"/>
          </p:nvPr>
        </p:nvSpPr>
        <p:spPr>
          <a:xfrm>
            <a:off x="6107245" y="1535113"/>
            <a:ext cx="2592386" cy="3951288"/>
          </a:xfrm>
          <a:prstGeom prst="rect">
            <a:avLst/>
          </a:prstGeom>
        </p:spPr>
        <p:txBody>
          <a:bodyPr/>
          <a:lstStyle>
            <a:lvl1pPr>
              <a:defRPr sz="2400">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Text Placeholder 11">
            <a:extLst>
              <a:ext uri="{FF2B5EF4-FFF2-40B4-BE49-F238E27FC236}">
                <a16:creationId xmlns:a16="http://schemas.microsoft.com/office/drawing/2014/main" id="{D235E4C2-50E5-BEB3-D467-C30B3F854FFB}"/>
              </a:ext>
            </a:extLst>
          </p:cNvPr>
          <p:cNvSpPr>
            <a:spLocks noGrp="1"/>
          </p:cNvSpPr>
          <p:nvPr>
            <p:ph type="body" sz="quarter" idx="12"/>
          </p:nvPr>
        </p:nvSpPr>
        <p:spPr>
          <a:xfrm>
            <a:off x="435506" y="5603876"/>
            <a:ext cx="2614081" cy="598487"/>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US"/>
              <a:t>Click to edit Master text styles</a:t>
            </a:r>
          </a:p>
        </p:txBody>
      </p:sp>
      <p:sp>
        <p:nvSpPr>
          <p:cNvPr id="14" name="Text Placeholder 13">
            <a:extLst>
              <a:ext uri="{FF2B5EF4-FFF2-40B4-BE49-F238E27FC236}">
                <a16:creationId xmlns:a16="http://schemas.microsoft.com/office/drawing/2014/main" id="{00A9C224-3B18-2372-D0A6-39AC1F4FD4AB}"/>
              </a:ext>
            </a:extLst>
          </p:cNvPr>
          <p:cNvSpPr>
            <a:spLocks noGrp="1"/>
          </p:cNvSpPr>
          <p:nvPr>
            <p:ph type="body" sz="quarter" idx="13"/>
          </p:nvPr>
        </p:nvSpPr>
        <p:spPr>
          <a:xfrm>
            <a:off x="3276600" y="5603875"/>
            <a:ext cx="2590800" cy="598488"/>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US"/>
              <a:t>Click to edit Master text styles</a:t>
            </a:r>
          </a:p>
        </p:txBody>
      </p:sp>
      <p:sp>
        <p:nvSpPr>
          <p:cNvPr id="16" name="Text Placeholder 15">
            <a:extLst>
              <a:ext uri="{FF2B5EF4-FFF2-40B4-BE49-F238E27FC236}">
                <a16:creationId xmlns:a16="http://schemas.microsoft.com/office/drawing/2014/main" id="{E165867E-8131-E74C-DD51-2393E864A19E}"/>
              </a:ext>
            </a:extLst>
          </p:cNvPr>
          <p:cNvSpPr>
            <a:spLocks noGrp="1"/>
          </p:cNvSpPr>
          <p:nvPr>
            <p:ph type="body" sz="quarter" idx="14"/>
          </p:nvPr>
        </p:nvSpPr>
        <p:spPr>
          <a:xfrm>
            <a:off x="6094413" y="5603875"/>
            <a:ext cx="2509837" cy="598488"/>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99368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png"/><Relationship Id="rId3" Type="http://schemas.openxmlformats.org/officeDocument/2006/relationships/image" Target="../media/image2.gif"/><Relationship Id="rId21" Type="http://schemas.openxmlformats.org/officeDocument/2006/relationships/image" Target="../media/image23.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image" Target="../media/image1.jpe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1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19" Type="http://schemas.openxmlformats.org/officeDocument/2006/relationships/image" Target="../media/image21.sv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18" Type="http://schemas.openxmlformats.org/officeDocument/2006/relationships/image" Target="../media/image38.png"/><Relationship Id="rId3" Type="http://schemas.openxmlformats.org/officeDocument/2006/relationships/image" Target="../media/image2.gif"/><Relationship Id="rId21" Type="http://schemas.openxmlformats.org/officeDocument/2006/relationships/image" Target="../media/image41.svg"/><Relationship Id="rId7" Type="http://schemas.openxmlformats.org/officeDocument/2006/relationships/image" Target="../media/image27.svg"/><Relationship Id="rId12" Type="http://schemas.openxmlformats.org/officeDocument/2006/relationships/image" Target="../media/image32.png"/><Relationship Id="rId17" Type="http://schemas.openxmlformats.org/officeDocument/2006/relationships/image" Target="../media/image37.svg"/><Relationship Id="rId2" Type="http://schemas.openxmlformats.org/officeDocument/2006/relationships/image" Target="../media/image1.jpeg"/><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11.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5" Type="http://schemas.openxmlformats.org/officeDocument/2006/relationships/image" Target="../media/image35.svg"/><Relationship Id="rId10" Type="http://schemas.openxmlformats.org/officeDocument/2006/relationships/image" Target="../media/image30.png"/><Relationship Id="rId19" Type="http://schemas.openxmlformats.org/officeDocument/2006/relationships/image" Target="../media/image39.svg"/><Relationship Id="rId4" Type="http://schemas.openxmlformats.org/officeDocument/2006/relationships/image" Target="../media/image24.png"/><Relationship Id="rId9" Type="http://schemas.openxmlformats.org/officeDocument/2006/relationships/image" Target="../media/image29.svg"/><Relationship Id="rId1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chor="t" anchorCtr="0"/>
          <a:lstStyle/>
          <a:p>
            <a:pPr algn="l"/>
            <a:r>
              <a:rPr lang="en-US" b="1" dirty="0">
                <a:latin typeface="Arial" panose="020B0604020202020204" pitchFamily="34" charset="0"/>
                <a:cs typeface="Arial" panose="020B0604020202020204" pitchFamily="34" charset="0"/>
              </a:rPr>
              <a:t>How to use this PowerPoint</a:t>
            </a:r>
          </a:p>
        </p:txBody>
      </p:sp>
      <p:sp>
        <p:nvSpPr>
          <p:cNvPr id="9" name="Vertical Text Placeholder 8"/>
          <p:cNvSpPr>
            <a:spLocks noGrp="1"/>
          </p:cNvSpPr>
          <p:nvPr>
            <p:ph type="body" orient="vert" idx="1"/>
          </p:nvPr>
        </p:nvSpPr>
        <p:spPr>
          <a:xfrm>
            <a:off x="457200" y="1268760"/>
            <a:ext cx="8229600" cy="4680520"/>
          </a:xfrm>
        </p:spPr>
        <p:txBody>
          <a:bodyPr vert="horz">
            <a:normAutofit lnSpcReduction="10000"/>
          </a:bodyPr>
          <a:lstStyle/>
          <a:p>
            <a:pPr marL="0" indent="0">
              <a:lnSpc>
                <a:spcPct val="120000"/>
              </a:lnSpc>
              <a:buNone/>
            </a:pPr>
            <a:r>
              <a:rPr lang="en-US" sz="1800" dirty="0">
                <a:latin typeface="Arial" panose="020B0604020202020204" pitchFamily="34" charset="0"/>
                <a:cs typeface="Arial" panose="020B0604020202020204" pitchFamily="34" charset="0"/>
              </a:rPr>
              <a:t>We have developed this PowerPoint to be used alongside the Learner attitude surveys. The aim of both this PowerPoint and the survey is that you gain useful information about the reading identities of the children you work with – so please feel free to add or adapt any questions that would help you shape delivery in your specific context.</a:t>
            </a:r>
          </a:p>
          <a:p>
            <a:pPr marL="0" indent="0">
              <a:lnSpc>
                <a:spcPct val="120000"/>
              </a:lnSpc>
              <a:buNone/>
            </a:pPr>
            <a:endParaRPr lang="en-US" sz="1800" dirty="0">
              <a:latin typeface="Arial" panose="020B0604020202020204" pitchFamily="34" charset="0"/>
              <a:cs typeface="Arial" panose="020B0604020202020204" pitchFamily="34" charset="0"/>
            </a:endParaRPr>
          </a:p>
          <a:p>
            <a:pPr marL="0" indent="0">
              <a:lnSpc>
                <a:spcPct val="120000"/>
              </a:lnSpc>
              <a:buNone/>
            </a:pPr>
            <a:r>
              <a:rPr lang="en-US" sz="1800" dirty="0">
                <a:latin typeface="Arial" panose="020B0604020202020204" pitchFamily="34" charset="0"/>
                <a:cs typeface="Arial" panose="020B0604020202020204" pitchFamily="34" charset="0"/>
              </a:rPr>
              <a:t>Whilst the printable attitude surveys have been designed for pupils to do independently, or with an adult at home, this PowerPoint is designed to be displayed in class. You can show each slide and ask pupils to vote for the options they like by raising their hands. </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Feel free to use this as a jumping off point for conversation (e.g. if pupils vote they’d like a book group, you could ask them what kind of book group they’d like). You can also or just keep a track of what pupils vote for.</a:t>
            </a:r>
            <a:endParaRPr lang="en-US" sz="2800" dirty="0">
              <a:latin typeface="Helvetica Neue"/>
            </a:endParaRPr>
          </a:p>
        </p:txBody>
      </p:sp>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spTree>
    <p:extLst>
      <p:ext uri="{BB962C8B-B14F-4D97-AF65-F5344CB8AC3E}">
        <p14:creationId xmlns:p14="http://schemas.microsoft.com/office/powerpoint/2010/main" val="2998987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chemeClr val="bg1"/>
                </a:solidFill>
                <a:latin typeface="Arial" panose="020B0604020202020204" pitchFamily="34" charset="0"/>
                <a:cs typeface="Arial" panose="020B0604020202020204" pitchFamily="34" charset="0"/>
              </a:rPr>
              <a:t>What would you like from your school?</a:t>
            </a:r>
          </a:p>
        </p:txBody>
      </p:sp>
      <p:sp>
        <p:nvSpPr>
          <p:cNvPr id="5" name="TextBox 4">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scottishbooktrust.com</a:t>
            </a:r>
          </a:p>
        </p:txBody>
      </p:sp>
      <p:pic>
        <p:nvPicPr>
          <p:cNvPr id="6" name="Picture 5" descr="A black background with a black square&#10;&#10;AI-generated content may be incorrect.">
            <a:extLst>
              <a:ext uri="{FF2B5EF4-FFF2-40B4-BE49-F238E27FC236}">
                <a16:creationId xmlns:a16="http://schemas.microsoft.com/office/drawing/2014/main" id="{A3FC0446-408E-D5F0-F91E-BC582B78C33D}"/>
              </a:ext>
            </a:extLst>
          </p:cNvPr>
          <p:cNvPicPr>
            <a:picLocks noChangeAspect="1"/>
          </p:cNvPicPr>
          <p:nvPr/>
        </p:nvPicPr>
        <p:blipFill>
          <a:blip r:embed="rId3"/>
          <a:stretch>
            <a:fillRect/>
          </a:stretch>
        </p:blipFill>
        <p:spPr>
          <a:xfrm>
            <a:off x="2506976" y="3933056"/>
            <a:ext cx="4130048" cy="151181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chor="t" anchorCtr="0"/>
          <a:lstStyle/>
          <a:p>
            <a:pPr algn="l"/>
            <a:r>
              <a:rPr lang="en-US" sz="4000" b="1" dirty="0">
                <a:latin typeface="Arial" panose="020B0604020202020204" pitchFamily="34" charset="0"/>
                <a:cs typeface="Arial" panose="020B0604020202020204" pitchFamily="34" charset="0"/>
              </a:rPr>
              <a:t>How do you feel about reading?</a:t>
            </a:r>
          </a:p>
        </p:txBody>
      </p:sp>
      <p:sp>
        <p:nvSpPr>
          <p:cNvPr id="9" name="Vertical Text Placeholder 8"/>
          <p:cNvSpPr>
            <a:spLocks noGrp="1"/>
          </p:cNvSpPr>
          <p:nvPr>
            <p:ph type="body" orient="vert" idx="1"/>
          </p:nvPr>
        </p:nvSpPr>
        <p:spPr>
          <a:xfrm>
            <a:off x="457200" y="1295401"/>
            <a:ext cx="6131024" cy="4495800"/>
          </a:xfrm>
        </p:spPr>
        <p:txBody>
          <a:bodyPr vert="horz">
            <a:normAutofit/>
          </a:bodyPr>
          <a:lstStyle/>
          <a:p>
            <a:pPr marL="0" indent="0">
              <a:buNone/>
            </a:pPr>
            <a:r>
              <a:rPr lang="en-US" sz="2800" dirty="0">
                <a:latin typeface="Arial" panose="020B0604020202020204" pitchFamily="34" charset="0"/>
                <a:cs typeface="Arial" panose="020B0604020202020204" pitchFamily="34" charset="0"/>
              </a:rPr>
              <a:t>This PowerPoint is going to ask you your opinions about reading and what you’d like to do in the school.</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US" sz="2800" dirty="0">
              <a:latin typeface="Helvetica Neue"/>
            </a:endParaRPr>
          </a:p>
        </p:txBody>
      </p:sp>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3" name="Picture 2" descr="A cartoon of a child reading a newspaper&#10;&#10;AI-generated content may be incorrect.">
            <a:extLst>
              <a:ext uri="{FF2B5EF4-FFF2-40B4-BE49-F238E27FC236}">
                <a16:creationId xmlns:a16="http://schemas.microsoft.com/office/drawing/2014/main" id="{ED7380C3-DB38-5718-DAB9-0CF56FE834EF}"/>
              </a:ext>
            </a:extLst>
          </p:cNvPr>
          <p:cNvPicPr>
            <a:picLocks noChangeAspect="1"/>
          </p:cNvPicPr>
          <p:nvPr/>
        </p:nvPicPr>
        <p:blipFill>
          <a:blip r:embed="rId4"/>
          <a:stretch>
            <a:fillRect/>
          </a:stretch>
        </p:blipFill>
        <p:spPr>
          <a:xfrm rot="323696">
            <a:off x="4963536" y="1324363"/>
            <a:ext cx="5667375" cy="4000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92EB70C1-06BE-5F1F-3D48-E8FF19B71260}"/>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1BD7D3C3-34DE-56FD-2023-2216AAF36848}"/>
              </a:ext>
            </a:extLst>
          </p:cNvPr>
          <p:cNvSpPr>
            <a:spLocks noGrp="1"/>
          </p:cNvSpPr>
          <p:nvPr>
            <p:ph type="title"/>
          </p:nvPr>
        </p:nvSpPr>
        <p:spPr/>
        <p:txBody>
          <a:bodyPr anchor="t" anchorCtr="0"/>
          <a:lstStyle/>
          <a:p>
            <a:pPr algn="l"/>
            <a:r>
              <a:rPr lang="en-US" sz="4000" b="1" dirty="0">
                <a:latin typeface="Arial" panose="020B0604020202020204" pitchFamily="34" charset="0"/>
                <a:cs typeface="Arial" panose="020B0604020202020204" pitchFamily="34" charset="0"/>
              </a:rPr>
              <a:t>How do you feel about reading?</a:t>
            </a:r>
          </a:p>
        </p:txBody>
      </p:sp>
      <p:sp>
        <p:nvSpPr>
          <p:cNvPr id="9" name="Vertical Text Placeholder 8">
            <a:extLst>
              <a:ext uri="{FF2B5EF4-FFF2-40B4-BE49-F238E27FC236}">
                <a16:creationId xmlns:a16="http://schemas.microsoft.com/office/drawing/2014/main" id="{09C4D5C1-A793-57A8-B451-908084D7A537}"/>
              </a:ext>
            </a:extLst>
          </p:cNvPr>
          <p:cNvSpPr>
            <a:spLocks noGrp="1"/>
          </p:cNvSpPr>
          <p:nvPr>
            <p:ph type="body" orient="vert" idx="1"/>
          </p:nvPr>
        </p:nvSpPr>
        <p:spPr>
          <a:xfrm>
            <a:off x="457200" y="1295401"/>
            <a:ext cx="6131024" cy="4495800"/>
          </a:xfrm>
        </p:spPr>
        <p:txBody>
          <a:bodyPr vert="horz">
            <a:normAutofit/>
          </a:bodyPr>
          <a:lstStyle/>
          <a:p>
            <a:pPr marL="0" indent="0">
              <a:buNone/>
            </a:pPr>
            <a:r>
              <a:rPr lang="en-US" sz="2800" dirty="0">
                <a:latin typeface="Arial" panose="020B0604020202020204" pitchFamily="34" charset="0"/>
                <a:cs typeface="Arial" panose="020B0604020202020204" pitchFamily="34" charset="0"/>
              </a:rPr>
              <a:t>Your teacher will ask you about certain activities you could do in your school. </a:t>
            </a:r>
            <a:br>
              <a:rPr lang="en-US" sz="2800" dirty="0">
                <a:latin typeface="Arial" panose="020B0604020202020204" pitchFamily="34" charset="0"/>
                <a:cs typeface="Arial" panose="020B0604020202020204" pitchFamily="34" charset="0"/>
              </a:rPr>
            </a:br>
            <a:endParaRPr lang="en-US" sz="2800" dirty="0">
              <a:latin typeface="Helvetica Neue"/>
            </a:endParaRPr>
          </a:p>
        </p:txBody>
      </p:sp>
      <p:pic>
        <p:nvPicPr>
          <p:cNvPr id="5" name="Picture 4" descr="Scottish Book Trust logo">
            <a:extLst>
              <a:ext uri="{FF2B5EF4-FFF2-40B4-BE49-F238E27FC236}">
                <a16:creationId xmlns:a16="http://schemas.microsoft.com/office/drawing/2014/main" id="{3474CDE0-4EB7-4BA6-E651-EFF83B876EA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244408" y="6093296"/>
            <a:ext cx="658416" cy="441014"/>
          </a:xfrm>
          <a:prstGeom prst="rect">
            <a:avLst/>
          </a:prstGeom>
        </p:spPr>
      </p:pic>
      <p:sp>
        <p:nvSpPr>
          <p:cNvPr id="6" name="TextBox 5">
            <a:extLst>
              <a:ext uri="{FF2B5EF4-FFF2-40B4-BE49-F238E27FC236}">
                <a16:creationId xmlns:a16="http://schemas.microsoft.com/office/drawing/2014/main" id="{942D8BBC-DD4C-3233-3339-755804A7BA45}"/>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3" name="Picture 2" descr="A cartoon of a child reading a newspaper&#10;&#10;AI-generated content may be incorrect.">
            <a:extLst>
              <a:ext uri="{FF2B5EF4-FFF2-40B4-BE49-F238E27FC236}">
                <a16:creationId xmlns:a16="http://schemas.microsoft.com/office/drawing/2014/main" id="{861C1445-D564-1F52-85ED-AD202B225D86}"/>
              </a:ext>
            </a:extLst>
          </p:cNvPr>
          <p:cNvPicPr>
            <a:picLocks noChangeAspect="1"/>
          </p:cNvPicPr>
          <p:nvPr/>
        </p:nvPicPr>
        <p:blipFill>
          <a:blip r:embed="rId4"/>
          <a:stretch>
            <a:fillRect/>
          </a:stretch>
        </p:blipFill>
        <p:spPr>
          <a:xfrm rot="323696">
            <a:off x="4963536" y="1324363"/>
            <a:ext cx="5667375" cy="4000500"/>
          </a:xfrm>
          <a:prstGeom prst="rect">
            <a:avLst/>
          </a:prstGeom>
        </p:spPr>
      </p:pic>
    </p:spTree>
    <p:extLst>
      <p:ext uri="{BB962C8B-B14F-4D97-AF65-F5344CB8AC3E}">
        <p14:creationId xmlns:p14="http://schemas.microsoft.com/office/powerpoint/2010/main" val="3611768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962646B1-9A8A-95EC-AAB6-8D275D9AD00A}"/>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557E695B-99F3-E971-C56F-553D006BA1FA}"/>
              </a:ext>
            </a:extLst>
          </p:cNvPr>
          <p:cNvSpPr>
            <a:spLocks noGrp="1"/>
          </p:cNvSpPr>
          <p:nvPr>
            <p:ph type="title"/>
          </p:nvPr>
        </p:nvSpPr>
        <p:spPr/>
        <p:txBody>
          <a:bodyPr anchor="t" anchorCtr="0"/>
          <a:lstStyle/>
          <a:p>
            <a:pPr algn="l"/>
            <a:r>
              <a:rPr lang="en-US" sz="4000" b="1" dirty="0">
                <a:latin typeface="Arial" panose="020B0604020202020204" pitchFamily="34" charset="0"/>
                <a:cs typeface="Arial" panose="020B0604020202020204" pitchFamily="34" charset="0"/>
              </a:rPr>
              <a:t>How do you feel about reading?</a:t>
            </a:r>
          </a:p>
        </p:txBody>
      </p:sp>
      <p:sp>
        <p:nvSpPr>
          <p:cNvPr id="9" name="Vertical Text Placeholder 8">
            <a:extLst>
              <a:ext uri="{FF2B5EF4-FFF2-40B4-BE49-F238E27FC236}">
                <a16:creationId xmlns:a16="http://schemas.microsoft.com/office/drawing/2014/main" id="{218FDBAF-CF26-5970-5BFE-72851BB10984}"/>
              </a:ext>
            </a:extLst>
          </p:cNvPr>
          <p:cNvSpPr>
            <a:spLocks noGrp="1"/>
          </p:cNvSpPr>
          <p:nvPr>
            <p:ph type="body" orient="vert" idx="1"/>
          </p:nvPr>
        </p:nvSpPr>
        <p:spPr>
          <a:xfrm>
            <a:off x="457200" y="1295401"/>
            <a:ext cx="6131024" cy="4495800"/>
          </a:xfrm>
        </p:spPr>
        <p:txBody>
          <a:bodyPr vert="horz">
            <a:normAutofit/>
          </a:bodyPr>
          <a:lstStyle/>
          <a:p>
            <a:pPr marL="0" indent="0">
              <a:buNone/>
            </a:pPr>
            <a:r>
              <a:rPr lang="en-US" sz="2800" dirty="0">
                <a:latin typeface="Arial" panose="020B0604020202020204" pitchFamily="34" charset="0"/>
                <a:cs typeface="Arial" panose="020B0604020202020204" pitchFamily="34" charset="0"/>
              </a:rPr>
              <a:t>You can raise your hand to vote for any of the ideas you’d really like to do.</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US" sz="2800" dirty="0">
              <a:latin typeface="Helvetica Neue"/>
            </a:endParaRPr>
          </a:p>
        </p:txBody>
      </p:sp>
      <p:pic>
        <p:nvPicPr>
          <p:cNvPr id="5" name="Picture 4" descr="Scottish Book Trust logo">
            <a:extLst>
              <a:ext uri="{FF2B5EF4-FFF2-40B4-BE49-F238E27FC236}">
                <a16:creationId xmlns:a16="http://schemas.microsoft.com/office/drawing/2014/main" id="{F2FD9A52-29CA-33FB-8FFA-F46CAED717A7}"/>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244408" y="6093296"/>
            <a:ext cx="658416" cy="441014"/>
          </a:xfrm>
          <a:prstGeom prst="rect">
            <a:avLst/>
          </a:prstGeom>
        </p:spPr>
      </p:pic>
      <p:sp>
        <p:nvSpPr>
          <p:cNvPr id="6" name="TextBox 5">
            <a:extLst>
              <a:ext uri="{FF2B5EF4-FFF2-40B4-BE49-F238E27FC236}">
                <a16:creationId xmlns:a16="http://schemas.microsoft.com/office/drawing/2014/main" id="{54CA5997-6318-8B88-9480-0C350067F3D1}"/>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3" name="Picture 2" descr="A cartoon of a child reading a newspaper&#10;&#10;AI-generated content may be incorrect.">
            <a:extLst>
              <a:ext uri="{FF2B5EF4-FFF2-40B4-BE49-F238E27FC236}">
                <a16:creationId xmlns:a16="http://schemas.microsoft.com/office/drawing/2014/main" id="{D0B187F1-B281-0063-3B92-7872B3C1374F}"/>
              </a:ext>
            </a:extLst>
          </p:cNvPr>
          <p:cNvPicPr>
            <a:picLocks noChangeAspect="1"/>
          </p:cNvPicPr>
          <p:nvPr/>
        </p:nvPicPr>
        <p:blipFill>
          <a:blip r:embed="rId4"/>
          <a:stretch>
            <a:fillRect/>
          </a:stretch>
        </p:blipFill>
        <p:spPr>
          <a:xfrm rot="323696">
            <a:off x="4963536" y="1324363"/>
            <a:ext cx="5667375" cy="4000500"/>
          </a:xfrm>
          <a:prstGeom prst="rect">
            <a:avLst/>
          </a:prstGeom>
        </p:spPr>
      </p:pic>
    </p:spTree>
    <p:extLst>
      <p:ext uri="{BB962C8B-B14F-4D97-AF65-F5344CB8AC3E}">
        <p14:creationId xmlns:p14="http://schemas.microsoft.com/office/powerpoint/2010/main" val="475654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A6754F3B-4326-7546-7719-61CFE9442789}"/>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C26FD508-AB91-CCCA-E967-9E1CA2626890}"/>
              </a:ext>
            </a:extLst>
          </p:cNvPr>
          <p:cNvSpPr>
            <a:spLocks noGrp="1"/>
          </p:cNvSpPr>
          <p:nvPr>
            <p:ph type="title"/>
          </p:nvPr>
        </p:nvSpPr>
        <p:spPr/>
        <p:txBody>
          <a:bodyPr anchor="t" anchorCtr="0"/>
          <a:lstStyle/>
          <a:p>
            <a:pPr algn="l"/>
            <a:r>
              <a:rPr lang="en-US" sz="4000" b="1" dirty="0">
                <a:latin typeface="Arial" panose="020B0604020202020204" pitchFamily="34" charset="0"/>
                <a:cs typeface="Arial" panose="020B0604020202020204" pitchFamily="34" charset="0"/>
              </a:rPr>
              <a:t>How do you feel about reading?</a:t>
            </a:r>
          </a:p>
        </p:txBody>
      </p:sp>
      <p:sp>
        <p:nvSpPr>
          <p:cNvPr id="9" name="Vertical Text Placeholder 8">
            <a:extLst>
              <a:ext uri="{FF2B5EF4-FFF2-40B4-BE49-F238E27FC236}">
                <a16:creationId xmlns:a16="http://schemas.microsoft.com/office/drawing/2014/main" id="{7045CA12-B854-FCF3-D7BA-58C0D3B4D459}"/>
              </a:ext>
            </a:extLst>
          </p:cNvPr>
          <p:cNvSpPr>
            <a:spLocks noGrp="1"/>
          </p:cNvSpPr>
          <p:nvPr>
            <p:ph type="body" orient="vert" idx="1"/>
          </p:nvPr>
        </p:nvSpPr>
        <p:spPr>
          <a:xfrm>
            <a:off x="457200" y="1295401"/>
            <a:ext cx="6131024" cy="4495800"/>
          </a:xfrm>
        </p:spPr>
        <p:txBody>
          <a:bodyPr vert="horz">
            <a:normAutofit/>
          </a:bodyPr>
          <a:lstStyle/>
          <a:p>
            <a:pPr marL="0" indent="0">
              <a:buNone/>
            </a:pPr>
            <a:r>
              <a:rPr lang="en-US" sz="2800" dirty="0">
                <a:latin typeface="Arial" panose="020B0604020202020204" pitchFamily="34" charset="0"/>
                <a:cs typeface="Arial" panose="020B0604020202020204" pitchFamily="34" charset="0"/>
              </a:rPr>
              <a:t>What you vote for will help your teacher decide what to do in your school!</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US" sz="2800" dirty="0">
              <a:latin typeface="Helvetica Neue"/>
            </a:endParaRPr>
          </a:p>
        </p:txBody>
      </p:sp>
      <p:pic>
        <p:nvPicPr>
          <p:cNvPr id="5" name="Picture 4" descr="Scottish Book Trust logo">
            <a:extLst>
              <a:ext uri="{FF2B5EF4-FFF2-40B4-BE49-F238E27FC236}">
                <a16:creationId xmlns:a16="http://schemas.microsoft.com/office/drawing/2014/main" id="{B305A21F-5949-9EC2-ED25-1672A93008A5}"/>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244408" y="6093296"/>
            <a:ext cx="658416" cy="441014"/>
          </a:xfrm>
          <a:prstGeom prst="rect">
            <a:avLst/>
          </a:prstGeom>
        </p:spPr>
      </p:pic>
      <p:sp>
        <p:nvSpPr>
          <p:cNvPr id="6" name="TextBox 5">
            <a:extLst>
              <a:ext uri="{FF2B5EF4-FFF2-40B4-BE49-F238E27FC236}">
                <a16:creationId xmlns:a16="http://schemas.microsoft.com/office/drawing/2014/main" id="{E97EE705-5F1D-8AE1-72ED-3815F2DE16AF}"/>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3" name="Picture 2" descr="A cartoon of a child reading a newspaper&#10;&#10;AI-generated content may be incorrect.">
            <a:extLst>
              <a:ext uri="{FF2B5EF4-FFF2-40B4-BE49-F238E27FC236}">
                <a16:creationId xmlns:a16="http://schemas.microsoft.com/office/drawing/2014/main" id="{43DFA386-A2D2-3DE5-93ED-661B45A94A91}"/>
              </a:ext>
            </a:extLst>
          </p:cNvPr>
          <p:cNvPicPr>
            <a:picLocks noChangeAspect="1"/>
          </p:cNvPicPr>
          <p:nvPr/>
        </p:nvPicPr>
        <p:blipFill>
          <a:blip r:embed="rId4"/>
          <a:stretch>
            <a:fillRect/>
          </a:stretch>
        </p:blipFill>
        <p:spPr>
          <a:xfrm rot="323696">
            <a:off x="4963536" y="1324363"/>
            <a:ext cx="5667375" cy="4000500"/>
          </a:xfrm>
          <a:prstGeom prst="rect">
            <a:avLst/>
          </a:prstGeom>
        </p:spPr>
      </p:pic>
    </p:spTree>
    <p:extLst>
      <p:ext uri="{BB962C8B-B14F-4D97-AF65-F5344CB8AC3E}">
        <p14:creationId xmlns:p14="http://schemas.microsoft.com/office/powerpoint/2010/main" val="2932264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F571E8EB-1322-B6F9-4158-63550016FC8A}"/>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072C3AA7-BDD6-6858-8FCF-4CD0287022B9}"/>
              </a:ext>
            </a:extLst>
          </p:cNvPr>
          <p:cNvSpPr>
            <a:spLocks noGrp="1"/>
          </p:cNvSpPr>
          <p:nvPr>
            <p:ph type="title"/>
          </p:nvPr>
        </p:nvSpPr>
        <p:spPr/>
        <p:txBody>
          <a:bodyPr anchor="t" anchorCtr="0"/>
          <a:lstStyle/>
          <a:p>
            <a:pPr algn="l"/>
            <a:r>
              <a:rPr lang="en-US" sz="3600" b="1" dirty="0">
                <a:latin typeface="Arial" panose="020B0604020202020204" pitchFamily="34" charset="0"/>
                <a:cs typeface="Arial" panose="020B0604020202020204" pitchFamily="34" charset="0"/>
              </a:rPr>
              <a:t>What would you like to do more of at school?</a:t>
            </a:r>
          </a:p>
        </p:txBody>
      </p:sp>
      <p:pic>
        <p:nvPicPr>
          <p:cNvPr id="5" name="Picture 4" descr="Scottish Book Trust logo">
            <a:extLst>
              <a:ext uri="{FF2B5EF4-FFF2-40B4-BE49-F238E27FC236}">
                <a16:creationId xmlns:a16="http://schemas.microsoft.com/office/drawing/2014/main" id="{F29F5966-4AE6-EF0D-B84D-81C326AD72E9}"/>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244408" y="6093296"/>
            <a:ext cx="658416" cy="441014"/>
          </a:xfrm>
          <a:prstGeom prst="rect">
            <a:avLst/>
          </a:prstGeom>
        </p:spPr>
      </p:pic>
      <p:sp>
        <p:nvSpPr>
          <p:cNvPr id="6" name="TextBox 5">
            <a:extLst>
              <a:ext uri="{FF2B5EF4-FFF2-40B4-BE49-F238E27FC236}">
                <a16:creationId xmlns:a16="http://schemas.microsoft.com/office/drawing/2014/main" id="{88282F47-C856-561A-8E5A-019444221C97}"/>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endParaRPr lang="en-US" sz="1200" b="1"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43355218-700E-8C24-9625-0EC2A9573675}"/>
              </a:ext>
            </a:extLst>
          </p:cNvPr>
          <p:cNvGraphicFramePr>
            <a:graphicFrameLocks noGrp="1"/>
          </p:cNvGraphicFramePr>
          <p:nvPr>
            <p:extLst>
              <p:ext uri="{D42A27DB-BD31-4B8C-83A1-F6EECF244321}">
                <p14:modId xmlns:p14="http://schemas.microsoft.com/office/powerpoint/2010/main" val="428849078"/>
              </p:ext>
            </p:extLst>
          </p:nvPr>
        </p:nvGraphicFramePr>
        <p:xfrm>
          <a:off x="457200" y="1504662"/>
          <a:ext cx="7283151" cy="4246216"/>
        </p:xfrm>
        <a:graphic>
          <a:graphicData uri="http://schemas.openxmlformats.org/drawingml/2006/table">
            <a:tbl>
              <a:tblPr firstRow="1" bandRow="1">
                <a:tableStyleId>{5C22544A-7EE6-4342-B048-85BDC9FD1C3A}</a:tableStyleId>
              </a:tblPr>
              <a:tblGrid>
                <a:gridCol w="2427717">
                  <a:extLst>
                    <a:ext uri="{9D8B030D-6E8A-4147-A177-3AD203B41FA5}">
                      <a16:colId xmlns:a16="http://schemas.microsoft.com/office/drawing/2014/main" val="1014560665"/>
                    </a:ext>
                  </a:extLst>
                </a:gridCol>
                <a:gridCol w="2427717">
                  <a:extLst>
                    <a:ext uri="{9D8B030D-6E8A-4147-A177-3AD203B41FA5}">
                      <a16:colId xmlns:a16="http://schemas.microsoft.com/office/drawing/2014/main" val="1790019300"/>
                    </a:ext>
                  </a:extLst>
                </a:gridCol>
                <a:gridCol w="2427717">
                  <a:extLst>
                    <a:ext uri="{9D8B030D-6E8A-4147-A177-3AD203B41FA5}">
                      <a16:colId xmlns:a16="http://schemas.microsoft.com/office/drawing/2014/main" val="3921519526"/>
                    </a:ext>
                  </a:extLst>
                </a:gridCol>
              </a:tblGrid>
              <a:tr h="1426862">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endParaRPr lang="en-GB" sz="1400" dirty="0">
                        <a:solidFill>
                          <a:schemeClr val="tx1"/>
                        </a:solidFill>
                        <a:latin typeface="Arial" panose="020B0604020202020204" pitchFamily="34" charset="0"/>
                        <a:cs typeface="Arial" panose="020B0604020202020204" pitchFamily="34" charset="0"/>
                      </a:endParaRPr>
                    </a:p>
                    <a:p>
                      <a:pPr algn="ctr"/>
                      <a:endParaRPr lang="en-GB" sz="1400" dirty="0">
                        <a:solidFill>
                          <a:schemeClr val="tx1"/>
                        </a:solidFill>
                        <a:latin typeface="Arial" panose="020B0604020202020204" pitchFamily="34" charset="0"/>
                        <a:cs typeface="Arial" panose="020B0604020202020204" pitchFamily="34" charset="0"/>
                      </a:endParaRP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200" b="0" dirty="0">
                          <a:solidFill>
                            <a:schemeClr val="tx1"/>
                          </a:solidFill>
                          <a:latin typeface="Arial" panose="020B0604020202020204" pitchFamily="34" charset="0"/>
                          <a:cs typeface="Arial" panose="020B0604020202020204" pitchFamily="34" charset="0"/>
                        </a:rPr>
                        <a:t>Be in a book group with friends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b="0" dirty="0">
                        <a:solidFill>
                          <a:schemeClr val="tx1"/>
                        </a:solidFill>
                        <a:latin typeface="Arial" panose="020B0604020202020204" pitchFamily="34" charset="0"/>
                        <a:cs typeface="Arial" panose="020B0604020202020204" pitchFamily="34" charset="0"/>
                      </a:endParaRPr>
                    </a:p>
                    <a:p>
                      <a:pPr algn="ctr"/>
                      <a:endParaRPr lang="en-GB" sz="1400" b="0" dirty="0">
                        <a:solidFill>
                          <a:schemeClr val="tx1"/>
                        </a:solidFill>
                        <a:latin typeface="Arial" panose="020B0604020202020204" pitchFamily="34" charset="0"/>
                        <a:cs typeface="Arial" panose="020B0604020202020204" pitchFamily="34" charset="0"/>
                      </a:endParaRPr>
                    </a:p>
                    <a:p>
                      <a:pPr algn="ctr"/>
                      <a:endParaRPr lang="en-GB" sz="1400" b="0" dirty="0">
                        <a:solidFill>
                          <a:schemeClr val="tx1"/>
                        </a:solidFill>
                        <a:latin typeface="Arial" panose="020B0604020202020204" pitchFamily="34" charset="0"/>
                        <a:cs typeface="Arial" panose="020B0604020202020204" pitchFamily="34" charset="0"/>
                      </a:endParaRPr>
                    </a:p>
                    <a:p>
                      <a:pPr algn="ctr"/>
                      <a:endParaRPr lang="en-GB" sz="1200" b="0" dirty="0">
                        <a:solidFill>
                          <a:schemeClr val="tx1"/>
                        </a:solidFill>
                        <a:latin typeface="Arial" panose="020B0604020202020204" pitchFamily="34" charset="0"/>
                        <a:cs typeface="Arial" panose="020B0604020202020204" pitchFamily="34" charset="0"/>
                      </a:endParaRPr>
                    </a:p>
                    <a:p>
                      <a:pPr algn="ctr"/>
                      <a:r>
                        <a:rPr lang="en-GB" sz="1200" b="0" dirty="0">
                          <a:solidFill>
                            <a:schemeClr val="tx1"/>
                          </a:solidFill>
                          <a:latin typeface="Arial" panose="020B0604020202020204" pitchFamily="34" charset="0"/>
                          <a:cs typeface="Arial" panose="020B0604020202020204" pitchFamily="34" charset="0"/>
                        </a:rPr>
                        <a:t>Find recommendations of things I might like to read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b="1" dirty="0">
                        <a:solidFill>
                          <a:schemeClr val="tx1"/>
                        </a:solidFill>
                        <a:latin typeface="Arial" panose="020B0604020202020204" pitchFamily="34" charset="0"/>
                        <a:cs typeface="Arial" panose="020B0604020202020204" pitchFamily="34" charset="0"/>
                      </a:endParaRPr>
                    </a:p>
                    <a:p>
                      <a:pPr algn="ctr"/>
                      <a:endParaRPr lang="en-GB" sz="1400" b="1" dirty="0">
                        <a:solidFill>
                          <a:schemeClr val="tx1"/>
                        </a:solidFill>
                        <a:latin typeface="Arial" panose="020B0604020202020204" pitchFamily="34" charset="0"/>
                        <a:cs typeface="Arial" panose="020B0604020202020204" pitchFamily="34" charset="0"/>
                      </a:endParaRPr>
                    </a:p>
                    <a:p>
                      <a:pPr algn="ctr"/>
                      <a:endParaRPr lang="en-GB" sz="1400" b="1" dirty="0">
                        <a:solidFill>
                          <a:schemeClr val="tx1"/>
                        </a:solidFill>
                        <a:latin typeface="Arial" panose="020B0604020202020204" pitchFamily="34" charset="0"/>
                        <a:cs typeface="Arial" panose="020B0604020202020204" pitchFamily="34" charset="0"/>
                      </a:endParaRPr>
                    </a:p>
                    <a:p>
                      <a:pPr algn="ctr"/>
                      <a:endParaRPr lang="en-GB" sz="1400" b="1" dirty="0">
                        <a:solidFill>
                          <a:schemeClr val="tx1"/>
                        </a:solidFill>
                        <a:latin typeface="Arial" panose="020B0604020202020204" pitchFamily="34" charset="0"/>
                        <a:cs typeface="Arial" panose="020B0604020202020204" pitchFamily="34" charset="0"/>
                      </a:endParaRPr>
                    </a:p>
                    <a:p>
                      <a:pPr algn="ctr"/>
                      <a:r>
                        <a:rPr lang="en-GB" sz="1400" b="0" dirty="0">
                          <a:solidFill>
                            <a:schemeClr val="tx1"/>
                          </a:solidFill>
                          <a:latin typeface="Arial" panose="020B0604020202020204" pitchFamily="34" charset="0"/>
                          <a:cs typeface="Arial" panose="020B0604020202020204" pitchFamily="34" charset="0"/>
                        </a:rPr>
                        <a:t>Visit the library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8198010"/>
                  </a:ext>
                </a:extLst>
              </a:tr>
              <a:tr h="1409677">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endParaRPr lang="en-GB" sz="1400" dirty="0">
                        <a:solidFill>
                          <a:schemeClr val="tx1"/>
                        </a:solidFill>
                        <a:latin typeface="Arial" panose="020B0604020202020204" pitchFamily="34" charset="0"/>
                        <a:cs typeface="Arial" panose="020B0604020202020204" pitchFamily="34" charset="0"/>
                      </a:endParaRPr>
                    </a:p>
                    <a:p>
                      <a:pPr algn="ctr"/>
                      <a:endParaRPr lang="en-GB" sz="1400" dirty="0">
                        <a:solidFill>
                          <a:schemeClr val="tx1"/>
                        </a:solidFill>
                        <a:latin typeface="Arial" panose="020B0604020202020204" pitchFamily="34" charset="0"/>
                        <a:cs typeface="Arial" panose="020B0604020202020204" pitchFamily="34" charset="0"/>
                      </a:endParaRP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Watch an author or illustrator talk about writing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b="1" dirty="0">
                        <a:solidFill>
                          <a:schemeClr val="tx1"/>
                        </a:solidFill>
                        <a:latin typeface="Arial" panose="020B0604020202020204" pitchFamily="34" charset="0"/>
                        <a:cs typeface="Arial" panose="020B0604020202020204" pitchFamily="34" charset="0"/>
                      </a:endParaRPr>
                    </a:p>
                    <a:p>
                      <a:pPr algn="ctr"/>
                      <a:endParaRPr lang="en-GB" sz="1400" b="1" dirty="0">
                        <a:solidFill>
                          <a:schemeClr val="tx1"/>
                        </a:solidFill>
                        <a:latin typeface="Arial" panose="020B0604020202020204" pitchFamily="34" charset="0"/>
                        <a:cs typeface="Arial" panose="020B0604020202020204" pitchFamily="34" charset="0"/>
                      </a:endParaRPr>
                    </a:p>
                    <a:p>
                      <a:pPr algn="ctr"/>
                      <a:endParaRPr lang="en-GB" sz="1400" b="1" dirty="0">
                        <a:solidFill>
                          <a:schemeClr val="tx1"/>
                        </a:solidFill>
                        <a:latin typeface="Arial" panose="020B0604020202020204" pitchFamily="34" charset="0"/>
                        <a:cs typeface="Arial" panose="020B0604020202020204" pitchFamily="34" charset="0"/>
                      </a:endParaRPr>
                    </a:p>
                    <a:p>
                      <a:pPr algn="ctr"/>
                      <a:endParaRPr lang="en-GB" sz="1400" b="1" dirty="0">
                        <a:solidFill>
                          <a:schemeClr val="tx1"/>
                        </a:solidFill>
                        <a:latin typeface="Arial" panose="020B0604020202020204" pitchFamily="34" charset="0"/>
                        <a:cs typeface="Arial" panose="020B0604020202020204" pitchFamily="34" charset="0"/>
                      </a:endParaRPr>
                    </a:p>
                    <a:p>
                      <a:pPr algn="ctr"/>
                      <a:r>
                        <a:rPr lang="en-GB" sz="1400" b="0" dirty="0">
                          <a:solidFill>
                            <a:schemeClr val="tx1"/>
                          </a:solidFill>
                          <a:latin typeface="Arial" panose="020B0604020202020204" pitchFamily="34" charset="0"/>
                          <a:cs typeface="Arial" panose="020B0604020202020204" pitchFamily="34" charset="0"/>
                        </a:rPr>
                        <a:t>Listen to a story being read aloud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b="1" dirty="0">
                        <a:solidFill>
                          <a:schemeClr val="tx1"/>
                        </a:solidFill>
                        <a:latin typeface="Arial" panose="020B0604020202020204" pitchFamily="34" charset="0"/>
                        <a:cs typeface="Arial" panose="020B0604020202020204" pitchFamily="34" charset="0"/>
                      </a:endParaRPr>
                    </a:p>
                    <a:p>
                      <a:pPr algn="ctr"/>
                      <a:endParaRPr lang="en-GB" sz="1400" b="1" dirty="0">
                        <a:solidFill>
                          <a:schemeClr val="tx1"/>
                        </a:solidFill>
                        <a:latin typeface="Arial" panose="020B0604020202020204" pitchFamily="34" charset="0"/>
                        <a:cs typeface="Arial" panose="020B0604020202020204" pitchFamily="34" charset="0"/>
                      </a:endParaRPr>
                    </a:p>
                    <a:p>
                      <a:pPr algn="ctr"/>
                      <a:endParaRPr lang="en-GB" sz="1400" b="1" dirty="0">
                        <a:solidFill>
                          <a:schemeClr val="tx1"/>
                        </a:solidFill>
                        <a:latin typeface="Arial" panose="020B0604020202020204" pitchFamily="34" charset="0"/>
                        <a:cs typeface="Arial" panose="020B0604020202020204" pitchFamily="34" charset="0"/>
                      </a:endParaRPr>
                    </a:p>
                    <a:p>
                      <a:pPr algn="ctr"/>
                      <a:endParaRPr lang="en-GB" sz="1400" b="1" dirty="0">
                        <a:solidFill>
                          <a:schemeClr val="tx1"/>
                        </a:solidFill>
                        <a:latin typeface="Arial" panose="020B0604020202020204" pitchFamily="34" charset="0"/>
                        <a:cs typeface="Arial" panose="020B0604020202020204" pitchFamily="34" charset="0"/>
                      </a:endParaRPr>
                    </a:p>
                    <a:p>
                      <a:pPr algn="ctr"/>
                      <a:r>
                        <a:rPr lang="en-GB" sz="1400" b="0" dirty="0">
                          <a:solidFill>
                            <a:schemeClr val="tx1"/>
                          </a:solidFill>
                          <a:latin typeface="Arial" panose="020B0604020202020204" pitchFamily="34" charset="0"/>
                          <a:cs typeface="Arial" panose="020B0604020202020204" pitchFamily="34" charset="0"/>
                        </a:rPr>
                        <a:t>Write my own stories or review things I’ve read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2603160"/>
                  </a:ext>
                </a:extLst>
              </a:tr>
              <a:tr h="1409677">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endParaRPr lang="en-GB" sz="1400" dirty="0">
                        <a:solidFill>
                          <a:schemeClr val="tx1"/>
                        </a:solidFill>
                        <a:latin typeface="Arial" panose="020B0604020202020204" pitchFamily="34" charset="0"/>
                        <a:cs typeface="Arial" panose="020B0604020202020204" pitchFamily="34" charset="0"/>
                      </a:endParaRPr>
                    </a:p>
                    <a:p>
                      <a:pPr algn="ctr"/>
                      <a:endParaRPr lang="en-GB" sz="1400" dirty="0">
                        <a:solidFill>
                          <a:schemeClr val="tx1"/>
                        </a:solidFill>
                        <a:latin typeface="Arial" panose="020B0604020202020204" pitchFamily="34" charset="0"/>
                        <a:cs typeface="Arial" panose="020B0604020202020204" pitchFamily="34" charset="0"/>
                      </a:endParaRPr>
                    </a:p>
                    <a:p>
                      <a:pPr algn="ctr"/>
                      <a:endParaRPr lang="en-GB" sz="1400" dirty="0">
                        <a:solidFill>
                          <a:schemeClr val="tx1"/>
                        </a:solidFill>
                        <a:latin typeface="Arial" panose="020B0604020202020204" pitchFamily="34" charset="0"/>
                        <a:cs typeface="Arial" panose="020B0604020202020204" pitchFamily="34" charset="0"/>
                      </a:endParaRP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Play games and quizzes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b="1" dirty="0">
                        <a:solidFill>
                          <a:schemeClr val="tx1"/>
                        </a:solidFill>
                        <a:latin typeface="Arial" panose="020B0604020202020204" pitchFamily="34" charset="0"/>
                        <a:cs typeface="Arial" panose="020B0604020202020204" pitchFamily="34" charset="0"/>
                      </a:endParaRPr>
                    </a:p>
                    <a:p>
                      <a:pPr algn="ctr"/>
                      <a:endParaRPr lang="en-GB" sz="1400" b="1" dirty="0">
                        <a:solidFill>
                          <a:schemeClr val="tx1"/>
                        </a:solidFill>
                        <a:latin typeface="Arial" panose="020B0604020202020204" pitchFamily="34" charset="0"/>
                        <a:cs typeface="Arial" panose="020B0604020202020204" pitchFamily="34" charset="0"/>
                      </a:endParaRPr>
                    </a:p>
                    <a:p>
                      <a:pPr algn="ctr"/>
                      <a:endParaRPr lang="en-GB" sz="1400" b="1" dirty="0">
                        <a:solidFill>
                          <a:schemeClr val="tx1"/>
                        </a:solidFill>
                        <a:latin typeface="Arial" panose="020B0604020202020204" pitchFamily="34" charset="0"/>
                        <a:cs typeface="Arial" panose="020B0604020202020204" pitchFamily="34" charset="0"/>
                      </a:endParaRPr>
                    </a:p>
                    <a:p>
                      <a:pPr algn="ctr"/>
                      <a:endParaRPr lang="en-GB" sz="1400" b="1" dirty="0">
                        <a:solidFill>
                          <a:schemeClr val="tx1"/>
                        </a:solidFill>
                        <a:latin typeface="Arial" panose="020B0604020202020204" pitchFamily="34" charset="0"/>
                        <a:cs typeface="Arial" panose="020B0604020202020204" pitchFamily="34" charset="0"/>
                      </a:endParaRPr>
                    </a:p>
                    <a:p>
                      <a:pPr algn="ctr"/>
                      <a:r>
                        <a:rPr lang="en-GB" sz="1400" b="0" dirty="0">
                          <a:solidFill>
                            <a:schemeClr val="tx1"/>
                          </a:solidFill>
                          <a:latin typeface="Arial" panose="020B0604020202020204" pitchFamily="34" charset="0"/>
                          <a:cs typeface="Arial" panose="020B0604020202020204" pitchFamily="34" charset="0"/>
                        </a:rPr>
                        <a:t>Have time to read whatever I want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b="0" dirty="0">
                        <a:solidFill>
                          <a:schemeClr val="tx1"/>
                        </a:solidFill>
                        <a:latin typeface="Arial" panose="020B0604020202020204" pitchFamily="34" charset="0"/>
                        <a:cs typeface="Arial" panose="020B0604020202020204" pitchFamily="34" charset="0"/>
                      </a:endParaRPr>
                    </a:p>
                    <a:p>
                      <a:pPr algn="ctr"/>
                      <a:endParaRPr lang="en-GB" sz="1400" b="0" dirty="0">
                        <a:solidFill>
                          <a:schemeClr val="tx1"/>
                        </a:solidFill>
                        <a:latin typeface="Arial" panose="020B0604020202020204" pitchFamily="34" charset="0"/>
                        <a:cs typeface="Arial" panose="020B0604020202020204" pitchFamily="34" charset="0"/>
                      </a:endParaRPr>
                    </a:p>
                    <a:p>
                      <a:pPr algn="ctr"/>
                      <a:endParaRPr lang="en-GB" sz="1400" b="0" dirty="0">
                        <a:solidFill>
                          <a:schemeClr val="tx1"/>
                        </a:solidFill>
                        <a:latin typeface="Arial" panose="020B0604020202020204" pitchFamily="34" charset="0"/>
                        <a:cs typeface="Arial" panose="020B0604020202020204" pitchFamily="34" charset="0"/>
                      </a:endParaRPr>
                    </a:p>
                    <a:p>
                      <a:pPr algn="ctr"/>
                      <a:endParaRPr lang="en-GB" sz="1400" b="0" dirty="0">
                        <a:solidFill>
                          <a:schemeClr val="tx1"/>
                        </a:solidFill>
                        <a:latin typeface="Arial" panose="020B0604020202020204" pitchFamily="34" charset="0"/>
                        <a:cs typeface="Arial" panose="020B0604020202020204" pitchFamily="34" charset="0"/>
                      </a:endParaRPr>
                    </a:p>
                    <a:p>
                      <a:pPr algn="ctr"/>
                      <a:endParaRPr lang="en-GB" sz="1400" b="0" dirty="0">
                        <a:solidFill>
                          <a:schemeClr val="tx1"/>
                        </a:solidFill>
                        <a:latin typeface="Arial" panose="020B0604020202020204" pitchFamily="34" charset="0"/>
                        <a:cs typeface="Arial" panose="020B0604020202020204" pitchFamily="34" charset="0"/>
                      </a:endParaRPr>
                    </a:p>
                    <a:p>
                      <a:pPr algn="ctr"/>
                      <a:r>
                        <a:rPr lang="en-GB" sz="1400" b="0" dirty="0">
                          <a:solidFill>
                            <a:schemeClr val="tx1"/>
                          </a:solidFill>
                          <a:latin typeface="Arial" panose="020B0604020202020204" pitchFamily="34" charset="0"/>
                          <a:cs typeface="Arial" panose="020B0604020202020204" pitchFamily="34" charset="0"/>
                        </a:rPr>
                        <a:t>Create posters or crafts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6740014"/>
                  </a:ext>
                </a:extLst>
              </a:tr>
            </a:tbl>
          </a:graphicData>
        </a:graphic>
      </p:graphicFrame>
      <p:pic>
        <p:nvPicPr>
          <p:cNvPr id="11" name="Graphic 10" descr="Books on shelf outline">
            <a:extLst>
              <a:ext uri="{FF2B5EF4-FFF2-40B4-BE49-F238E27FC236}">
                <a16:creationId xmlns:a16="http://schemas.microsoft.com/office/drawing/2014/main" id="{0823FFFC-FD78-DAA9-528A-3B269FCD8E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95400" y="1504662"/>
            <a:ext cx="914400" cy="914400"/>
          </a:xfrm>
          <a:prstGeom prst="rect">
            <a:avLst/>
          </a:prstGeom>
        </p:spPr>
      </p:pic>
      <p:pic>
        <p:nvPicPr>
          <p:cNvPr id="14" name="Graphic 13" descr="Books with solid fill">
            <a:extLst>
              <a:ext uri="{FF2B5EF4-FFF2-40B4-BE49-F238E27FC236}">
                <a16:creationId xmlns:a16="http://schemas.microsoft.com/office/drawing/2014/main" id="{3C01645F-597A-0D43-8FAE-01AACC09B9D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56176" y="1582958"/>
            <a:ext cx="757808" cy="757808"/>
          </a:xfrm>
          <a:prstGeom prst="rect">
            <a:avLst/>
          </a:prstGeom>
        </p:spPr>
      </p:pic>
      <p:pic>
        <p:nvPicPr>
          <p:cNvPr id="20" name="Graphic 19" descr="Teacher outline">
            <a:extLst>
              <a:ext uri="{FF2B5EF4-FFF2-40B4-BE49-F238E27FC236}">
                <a16:creationId xmlns:a16="http://schemas.microsoft.com/office/drawing/2014/main" id="{B0DF5991-524B-DE85-7554-17994D98FA8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15616" y="2880519"/>
            <a:ext cx="914400" cy="914400"/>
          </a:xfrm>
          <a:prstGeom prst="rect">
            <a:avLst/>
          </a:prstGeom>
        </p:spPr>
      </p:pic>
      <p:pic>
        <p:nvPicPr>
          <p:cNvPr id="22" name="Graphic 21" descr="Comment Heart outline">
            <a:extLst>
              <a:ext uri="{FF2B5EF4-FFF2-40B4-BE49-F238E27FC236}">
                <a16:creationId xmlns:a16="http://schemas.microsoft.com/office/drawing/2014/main" id="{0C63A32C-6A39-7E3C-D41D-1B41F9FD56A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603475" y="1412973"/>
            <a:ext cx="914400" cy="914400"/>
          </a:xfrm>
          <a:prstGeom prst="rect">
            <a:avLst/>
          </a:prstGeom>
        </p:spPr>
      </p:pic>
      <p:pic>
        <p:nvPicPr>
          <p:cNvPr id="24" name="Graphic 23" descr="Ear outline">
            <a:extLst>
              <a:ext uri="{FF2B5EF4-FFF2-40B4-BE49-F238E27FC236}">
                <a16:creationId xmlns:a16="http://schemas.microsoft.com/office/drawing/2014/main" id="{54047FA5-C31F-9995-82E9-B8E85D70F17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707904" y="2880519"/>
            <a:ext cx="914400" cy="914400"/>
          </a:xfrm>
          <a:prstGeom prst="rect">
            <a:avLst/>
          </a:prstGeom>
        </p:spPr>
      </p:pic>
      <p:pic>
        <p:nvPicPr>
          <p:cNvPr id="26" name="Graphic 25" descr="Scribble outline">
            <a:extLst>
              <a:ext uri="{FF2B5EF4-FFF2-40B4-BE49-F238E27FC236}">
                <a16:creationId xmlns:a16="http://schemas.microsoft.com/office/drawing/2014/main" id="{5FC304F7-4B6A-77AE-417E-C2C39896B24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001004" y="2885184"/>
            <a:ext cx="914400" cy="914400"/>
          </a:xfrm>
          <a:prstGeom prst="rect">
            <a:avLst/>
          </a:prstGeom>
        </p:spPr>
      </p:pic>
      <p:pic>
        <p:nvPicPr>
          <p:cNvPr id="28" name="Graphic 27" descr="Game controller outline">
            <a:extLst>
              <a:ext uri="{FF2B5EF4-FFF2-40B4-BE49-F238E27FC236}">
                <a16:creationId xmlns:a16="http://schemas.microsoft.com/office/drawing/2014/main" id="{DDC1FBFB-61FD-81CE-859C-B9F61045279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240430" y="4438938"/>
            <a:ext cx="914400" cy="914400"/>
          </a:xfrm>
          <a:prstGeom prst="rect">
            <a:avLst/>
          </a:prstGeom>
        </p:spPr>
      </p:pic>
      <p:pic>
        <p:nvPicPr>
          <p:cNvPr id="31" name="Graphic 30" descr="Open book outline">
            <a:extLst>
              <a:ext uri="{FF2B5EF4-FFF2-40B4-BE49-F238E27FC236}">
                <a16:creationId xmlns:a16="http://schemas.microsoft.com/office/drawing/2014/main" id="{84AE3D97-2A67-7EE2-5F79-8FCCBAED55C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657600" y="4348065"/>
            <a:ext cx="914400" cy="914400"/>
          </a:xfrm>
          <a:prstGeom prst="rect">
            <a:avLst/>
          </a:prstGeom>
        </p:spPr>
      </p:pic>
      <p:pic>
        <p:nvPicPr>
          <p:cNvPr id="33" name="Graphic 32" descr="Palette outline">
            <a:extLst>
              <a:ext uri="{FF2B5EF4-FFF2-40B4-BE49-F238E27FC236}">
                <a16:creationId xmlns:a16="http://schemas.microsoft.com/office/drawing/2014/main" id="{A60E639C-C9A9-B484-B100-CC1386E5A71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074770" y="4452934"/>
            <a:ext cx="914400" cy="914400"/>
          </a:xfrm>
          <a:prstGeom prst="rect">
            <a:avLst/>
          </a:prstGeom>
        </p:spPr>
      </p:pic>
    </p:spTree>
    <p:extLst>
      <p:ext uri="{BB962C8B-B14F-4D97-AF65-F5344CB8AC3E}">
        <p14:creationId xmlns:p14="http://schemas.microsoft.com/office/powerpoint/2010/main" val="2228103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25901BFF-0203-CCF8-BBD8-5D7E665994AB}"/>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B46D46FC-8AAA-3A35-C8D4-4886ECBEC171}"/>
              </a:ext>
            </a:extLst>
          </p:cNvPr>
          <p:cNvSpPr>
            <a:spLocks noGrp="1"/>
          </p:cNvSpPr>
          <p:nvPr>
            <p:ph type="title"/>
          </p:nvPr>
        </p:nvSpPr>
        <p:spPr/>
        <p:txBody>
          <a:bodyPr anchor="t" anchorCtr="0"/>
          <a:lstStyle/>
          <a:p>
            <a:pPr algn="l"/>
            <a:r>
              <a:rPr lang="en-US" sz="3600" b="1" dirty="0">
                <a:latin typeface="Arial" panose="020B0604020202020204" pitchFamily="34" charset="0"/>
                <a:cs typeface="Arial" panose="020B0604020202020204" pitchFamily="34" charset="0"/>
              </a:rPr>
              <a:t>What would you like to do more of at school?</a:t>
            </a:r>
          </a:p>
        </p:txBody>
      </p:sp>
      <p:pic>
        <p:nvPicPr>
          <p:cNvPr id="5" name="Picture 4" descr="Scottish Book Trust logo">
            <a:extLst>
              <a:ext uri="{FF2B5EF4-FFF2-40B4-BE49-F238E27FC236}">
                <a16:creationId xmlns:a16="http://schemas.microsoft.com/office/drawing/2014/main" id="{407AEE6A-2583-CB07-2EF9-D88048F271C6}"/>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244408" y="6093296"/>
            <a:ext cx="658416" cy="441014"/>
          </a:xfrm>
          <a:prstGeom prst="rect">
            <a:avLst/>
          </a:prstGeom>
        </p:spPr>
      </p:pic>
      <p:sp>
        <p:nvSpPr>
          <p:cNvPr id="6" name="TextBox 5">
            <a:extLst>
              <a:ext uri="{FF2B5EF4-FFF2-40B4-BE49-F238E27FC236}">
                <a16:creationId xmlns:a16="http://schemas.microsoft.com/office/drawing/2014/main" id="{997A977D-8803-ABE7-8525-FFF8E25A5893}"/>
              </a:ex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endParaRPr lang="en-US" sz="1200" b="1"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C3DC2857-772A-204D-E684-86B45A326A35}"/>
              </a:ext>
            </a:extLst>
          </p:cNvPr>
          <p:cNvGraphicFramePr>
            <a:graphicFrameLocks noGrp="1"/>
          </p:cNvGraphicFramePr>
          <p:nvPr>
            <p:extLst>
              <p:ext uri="{D42A27DB-BD31-4B8C-83A1-F6EECF244321}">
                <p14:modId xmlns:p14="http://schemas.microsoft.com/office/powerpoint/2010/main" val="3687413370"/>
              </p:ext>
            </p:extLst>
          </p:nvPr>
        </p:nvGraphicFramePr>
        <p:xfrm>
          <a:off x="523528" y="1435803"/>
          <a:ext cx="7283151" cy="4761506"/>
        </p:xfrm>
        <a:graphic>
          <a:graphicData uri="http://schemas.openxmlformats.org/drawingml/2006/table">
            <a:tbl>
              <a:tblPr firstRow="1" bandRow="1">
                <a:tableStyleId>{5C22544A-7EE6-4342-B048-85BDC9FD1C3A}</a:tableStyleId>
              </a:tblPr>
              <a:tblGrid>
                <a:gridCol w="2427717">
                  <a:extLst>
                    <a:ext uri="{9D8B030D-6E8A-4147-A177-3AD203B41FA5}">
                      <a16:colId xmlns:a16="http://schemas.microsoft.com/office/drawing/2014/main" val="1014560665"/>
                    </a:ext>
                  </a:extLst>
                </a:gridCol>
                <a:gridCol w="2427717">
                  <a:extLst>
                    <a:ext uri="{9D8B030D-6E8A-4147-A177-3AD203B41FA5}">
                      <a16:colId xmlns:a16="http://schemas.microsoft.com/office/drawing/2014/main" val="1790019300"/>
                    </a:ext>
                  </a:extLst>
                </a:gridCol>
                <a:gridCol w="2427717">
                  <a:extLst>
                    <a:ext uri="{9D8B030D-6E8A-4147-A177-3AD203B41FA5}">
                      <a16:colId xmlns:a16="http://schemas.microsoft.com/office/drawing/2014/main" val="3921519526"/>
                    </a:ext>
                  </a:extLst>
                </a:gridCol>
              </a:tblGrid>
              <a:tr h="1549598">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endParaRPr lang="en-GB" sz="1400" dirty="0">
                        <a:solidFill>
                          <a:schemeClr val="tx1"/>
                        </a:solidFill>
                        <a:latin typeface="Arial" panose="020B0604020202020204" pitchFamily="34" charset="0"/>
                        <a:cs typeface="Arial" panose="020B0604020202020204" pitchFamily="34" charset="0"/>
                      </a:endParaRPr>
                    </a:p>
                    <a:p>
                      <a:pPr algn="ctr"/>
                      <a:endParaRPr lang="en-GB" sz="1400" dirty="0">
                        <a:solidFill>
                          <a:schemeClr val="tx1"/>
                        </a:solidFill>
                        <a:latin typeface="Arial" panose="020B0604020202020204" pitchFamily="34" charset="0"/>
                        <a:cs typeface="Arial" panose="020B0604020202020204" pitchFamily="34" charset="0"/>
                      </a:endParaRP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200" b="0" dirty="0">
                          <a:solidFill>
                            <a:schemeClr val="tx1"/>
                          </a:solidFill>
                          <a:latin typeface="Arial" panose="020B0604020202020204" pitchFamily="34" charset="0"/>
                          <a:cs typeface="Arial" panose="020B0604020202020204" pitchFamily="34" charset="0"/>
                        </a:rPr>
                        <a:t>Listen to audiobooks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b="0" dirty="0">
                        <a:solidFill>
                          <a:schemeClr val="tx1"/>
                        </a:solidFill>
                        <a:latin typeface="Arial" panose="020B0604020202020204" pitchFamily="34" charset="0"/>
                        <a:cs typeface="Arial" panose="020B0604020202020204" pitchFamily="34" charset="0"/>
                      </a:endParaRPr>
                    </a:p>
                    <a:p>
                      <a:pPr algn="ctr"/>
                      <a:endParaRPr lang="en-GB" sz="1400" b="0" dirty="0">
                        <a:solidFill>
                          <a:schemeClr val="tx1"/>
                        </a:solidFill>
                        <a:latin typeface="Arial" panose="020B0604020202020204" pitchFamily="34" charset="0"/>
                        <a:cs typeface="Arial" panose="020B0604020202020204" pitchFamily="34" charset="0"/>
                      </a:endParaRPr>
                    </a:p>
                    <a:p>
                      <a:pPr algn="ctr"/>
                      <a:endParaRPr lang="en-GB" sz="1400" b="0" dirty="0">
                        <a:solidFill>
                          <a:schemeClr val="tx1"/>
                        </a:solidFill>
                        <a:latin typeface="Arial" panose="020B0604020202020204" pitchFamily="34" charset="0"/>
                        <a:cs typeface="Arial" panose="020B0604020202020204" pitchFamily="34" charset="0"/>
                      </a:endParaRPr>
                    </a:p>
                    <a:p>
                      <a:pPr algn="ctr"/>
                      <a:endParaRPr lang="en-GB" sz="1200" b="0" dirty="0">
                        <a:solidFill>
                          <a:schemeClr val="tx1"/>
                        </a:solidFill>
                        <a:latin typeface="Arial" panose="020B0604020202020204" pitchFamily="34" charset="0"/>
                        <a:cs typeface="Arial" panose="020B0604020202020204" pitchFamily="34" charset="0"/>
                      </a:endParaRPr>
                    </a:p>
                    <a:p>
                      <a:pPr algn="ctr"/>
                      <a:r>
                        <a:rPr lang="en-GB" sz="1200" b="0" dirty="0">
                          <a:solidFill>
                            <a:schemeClr val="tx1"/>
                          </a:solidFill>
                          <a:latin typeface="Arial" panose="020B0604020202020204" pitchFamily="34" charset="0"/>
                          <a:cs typeface="Arial" panose="020B0604020202020204" pitchFamily="34" charset="0"/>
                        </a:rPr>
                        <a:t>Make book trailers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b="1" dirty="0">
                        <a:solidFill>
                          <a:schemeClr val="tx1"/>
                        </a:solidFill>
                        <a:latin typeface="Arial" panose="020B0604020202020204" pitchFamily="34" charset="0"/>
                        <a:cs typeface="Arial" panose="020B0604020202020204" pitchFamily="34" charset="0"/>
                      </a:endParaRPr>
                    </a:p>
                    <a:p>
                      <a:pPr algn="ctr"/>
                      <a:endParaRPr lang="en-GB" sz="1400" b="1" dirty="0">
                        <a:solidFill>
                          <a:schemeClr val="tx1"/>
                        </a:solidFill>
                        <a:latin typeface="Arial" panose="020B0604020202020204" pitchFamily="34" charset="0"/>
                        <a:cs typeface="Arial" panose="020B0604020202020204" pitchFamily="34" charset="0"/>
                      </a:endParaRPr>
                    </a:p>
                    <a:p>
                      <a:pPr algn="ctr"/>
                      <a:endParaRPr lang="en-GB" sz="1400" b="1" dirty="0">
                        <a:solidFill>
                          <a:schemeClr val="tx1"/>
                        </a:solidFill>
                        <a:latin typeface="Arial" panose="020B0604020202020204" pitchFamily="34" charset="0"/>
                        <a:cs typeface="Arial" panose="020B0604020202020204" pitchFamily="34" charset="0"/>
                      </a:endParaRPr>
                    </a:p>
                    <a:p>
                      <a:pPr algn="ctr"/>
                      <a:endParaRPr lang="en-GB" sz="1400" b="1" dirty="0">
                        <a:solidFill>
                          <a:schemeClr val="tx1"/>
                        </a:solidFill>
                        <a:latin typeface="Arial" panose="020B0604020202020204" pitchFamily="34" charset="0"/>
                        <a:cs typeface="Arial" panose="020B0604020202020204" pitchFamily="34" charset="0"/>
                      </a:endParaRPr>
                    </a:p>
                    <a:p>
                      <a:pPr algn="ctr"/>
                      <a:r>
                        <a:rPr lang="en-GB" sz="1400" b="0" dirty="0">
                          <a:solidFill>
                            <a:schemeClr val="tx1"/>
                          </a:solidFill>
                          <a:latin typeface="Arial" panose="020B0604020202020204" pitchFamily="34" charset="0"/>
                          <a:cs typeface="Arial" panose="020B0604020202020204" pitchFamily="34" charset="0"/>
                        </a:rPr>
                        <a:t>Read to younger pupils, or have older pupils read with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8198010"/>
                  </a:ext>
                </a:extLst>
              </a:tr>
              <a:tr h="1378226">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endParaRPr lang="en-GB" sz="1400" dirty="0">
                        <a:solidFill>
                          <a:schemeClr val="tx1"/>
                        </a:solidFill>
                        <a:latin typeface="Arial" panose="020B0604020202020204" pitchFamily="34" charset="0"/>
                        <a:cs typeface="Arial" panose="020B0604020202020204" pitchFamily="34" charset="0"/>
                      </a:endParaRPr>
                    </a:p>
                    <a:p>
                      <a:pPr algn="ctr"/>
                      <a:endParaRPr lang="en-GB" sz="1400" dirty="0">
                        <a:solidFill>
                          <a:schemeClr val="tx1"/>
                        </a:solidFill>
                        <a:latin typeface="Arial" panose="020B0604020202020204" pitchFamily="34" charset="0"/>
                        <a:cs typeface="Arial" panose="020B0604020202020204" pitchFamily="34" charset="0"/>
                      </a:endParaRP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Encourage people in my community to read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b="1" dirty="0">
                        <a:solidFill>
                          <a:schemeClr val="tx1"/>
                        </a:solidFill>
                        <a:latin typeface="Arial" panose="020B0604020202020204" pitchFamily="34" charset="0"/>
                        <a:cs typeface="Arial" panose="020B0604020202020204" pitchFamily="34" charset="0"/>
                      </a:endParaRPr>
                    </a:p>
                    <a:p>
                      <a:pPr algn="ctr"/>
                      <a:endParaRPr lang="en-GB" sz="1400" b="1" dirty="0">
                        <a:solidFill>
                          <a:schemeClr val="tx1"/>
                        </a:solidFill>
                        <a:latin typeface="Arial" panose="020B0604020202020204" pitchFamily="34" charset="0"/>
                        <a:cs typeface="Arial" panose="020B0604020202020204" pitchFamily="34" charset="0"/>
                      </a:endParaRPr>
                    </a:p>
                    <a:p>
                      <a:pPr algn="ctr"/>
                      <a:endParaRPr lang="en-GB" sz="1400" b="1" dirty="0">
                        <a:solidFill>
                          <a:schemeClr val="tx1"/>
                        </a:solidFill>
                        <a:latin typeface="Arial" panose="020B0604020202020204" pitchFamily="34" charset="0"/>
                        <a:cs typeface="Arial" panose="020B0604020202020204" pitchFamily="34" charset="0"/>
                      </a:endParaRPr>
                    </a:p>
                    <a:p>
                      <a:pPr algn="ctr"/>
                      <a:endParaRPr lang="en-GB" sz="1400" b="1" dirty="0">
                        <a:solidFill>
                          <a:schemeClr val="tx1"/>
                        </a:solidFill>
                        <a:latin typeface="Arial" panose="020B0604020202020204" pitchFamily="34" charset="0"/>
                        <a:cs typeface="Arial" panose="020B0604020202020204" pitchFamily="34" charset="0"/>
                      </a:endParaRPr>
                    </a:p>
                    <a:p>
                      <a:pPr algn="ctr"/>
                      <a:r>
                        <a:rPr lang="en-GB" sz="1400" b="0" dirty="0">
                          <a:solidFill>
                            <a:schemeClr val="tx1"/>
                          </a:solidFill>
                          <a:latin typeface="Arial" panose="020B0604020202020204" pitchFamily="34" charset="0"/>
                          <a:cs typeface="Arial" panose="020B0604020202020204" pitchFamily="34" charset="0"/>
                        </a:rPr>
                        <a:t>Run clubs or groups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b="1" dirty="0">
                        <a:solidFill>
                          <a:schemeClr val="tx1"/>
                        </a:solidFill>
                        <a:latin typeface="Arial" panose="020B0604020202020204" pitchFamily="34" charset="0"/>
                        <a:cs typeface="Arial" panose="020B0604020202020204" pitchFamily="34" charset="0"/>
                      </a:endParaRPr>
                    </a:p>
                    <a:p>
                      <a:pPr algn="ctr"/>
                      <a:endParaRPr lang="en-GB" sz="1400" b="1" dirty="0">
                        <a:solidFill>
                          <a:schemeClr val="tx1"/>
                        </a:solidFill>
                        <a:latin typeface="Arial" panose="020B0604020202020204" pitchFamily="34" charset="0"/>
                        <a:cs typeface="Arial" panose="020B0604020202020204" pitchFamily="34" charset="0"/>
                      </a:endParaRPr>
                    </a:p>
                    <a:p>
                      <a:pPr algn="ctr"/>
                      <a:endParaRPr lang="en-GB" sz="1400" b="1" dirty="0">
                        <a:solidFill>
                          <a:schemeClr val="tx1"/>
                        </a:solidFill>
                        <a:latin typeface="Arial" panose="020B0604020202020204" pitchFamily="34" charset="0"/>
                        <a:cs typeface="Arial" panose="020B0604020202020204" pitchFamily="34" charset="0"/>
                      </a:endParaRPr>
                    </a:p>
                    <a:p>
                      <a:pPr algn="ctr"/>
                      <a:endParaRPr lang="en-GB" sz="1400" b="1" dirty="0">
                        <a:solidFill>
                          <a:schemeClr val="tx1"/>
                        </a:solidFill>
                        <a:latin typeface="Arial" panose="020B0604020202020204" pitchFamily="34" charset="0"/>
                        <a:cs typeface="Arial" panose="020B0604020202020204" pitchFamily="34" charset="0"/>
                      </a:endParaRPr>
                    </a:p>
                    <a:p>
                      <a:pPr algn="ctr"/>
                      <a:r>
                        <a:rPr lang="en-GB" sz="1400" b="0" dirty="0">
                          <a:solidFill>
                            <a:schemeClr val="tx1"/>
                          </a:solidFill>
                          <a:latin typeface="Arial" panose="020B0604020202020204" pitchFamily="34" charset="0"/>
                          <a:cs typeface="Arial" panose="020B0604020202020204" pitchFamily="34" charset="0"/>
                        </a:rPr>
                        <a:t>Have a comfy space to read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2603160"/>
                  </a:ext>
                </a:extLst>
              </a:tr>
              <a:tr h="1758198">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endParaRPr lang="en-GB" sz="1400" dirty="0">
                        <a:solidFill>
                          <a:schemeClr val="tx1"/>
                        </a:solidFill>
                        <a:latin typeface="Arial" panose="020B0604020202020204" pitchFamily="34" charset="0"/>
                        <a:cs typeface="Arial" panose="020B0604020202020204" pitchFamily="34" charset="0"/>
                      </a:endParaRPr>
                    </a:p>
                    <a:p>
                      <a:pPr algn="ctr"/>
                      <a:endParaRPr lang="en-GB" sz="1400" dirty="0">
                        <a:solidFill>
                          <a:schemeClr val="tx1"/>
                        </a:solidFill>
                        <a:latin typeface="Arial" panose="020B0604020202020204" pitchFamily="34" charset="0"/>
                        <a:cs typeface="Arial" panose="020B0604020202020204" pitchFamily="34" charset="0"/>
                      </a:endParaRPr>
                    </a:p>
                    <a:p>
                      <a:pPr algn="ctr"/>
                      <a:endParaRPr lang="en-GB" sz="1400" dirty="0">
                        <a:solidFill>
                          <a:schemeClr val="tx1"/>
                        </a:solidFill>
                        <a:latin typeface="Arial" panose="020B0604020202020204" pitchFamily="34" charset="0"/>
                        <a:cs typeface="Arial" panose="020B0604020202020204" pitchFamily="34" charset="0"/>
                      </a:endParaRP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Borrow something to read at home with family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b="1" dirty="0">
                        <a:solidFill>
                          <a:schemeClr val="tx1"/>
                        </a:solidFill>
                        <a:latin typeface="Arial" panose="020B0604020202020204" pitchFamily="34" charset="0"/>
                        <a:cs typeface="Arial" panose="020B0604020202020204" pitchFamily="34" charset="0"/>
                      </a:endParaRPr>
                    </a:p>
                    <a:p>
                      <a:pPr algn="ctr"/>
                      <a:endParaRPr lang="en-GB" sz="1400" b="1" dirty="0">
                        <a:solidFill>
                          <a:schemeClr val="tx1"/>
                        </a:solidFill>
                        <a:latin typeface="Arial" panose="020B0604020202020204" pitchFamily="34" charset="0"/>
                        <a:cs typeface="Arial" panose="020B0604020202020204" pitchFamily="34" charset="0"/>
                      </a:endParaRPr>
                    </a:p>
                    <a:p>
                      <a:pPr algn="ctr"/>
                      <a:endParaRPr lang="en-GB" sz="1400" b="1" dirty="0">
                        <a:solidFill>
                          <a:schemeClr val="tx1"/>
                        </a:solidFill>
                        <a:latin typeface="Arial" panose="020B0604020202020204" pitchFamily="34" charset="0"/>
                        <a:cs typeface="Arial" panose="020B0604020202020204" pitchFamily="34" charset="0"/>
                      </a:endParaRPr>
                    </a:p>
                    <a:p>
                      <a:pPr algn="ctr"/>
                      <a:endParaRPr lang="en-GB" sz="1400" b="1" dirty="0">
                        <a:solidFill>
                          <a:schemeClr val="tx1"/>
                        </a:solidFill>
                        <a:latin typeface="Arial" panose="020B0604020202020204" pitchFamily="34" charset="0"/>
                        <a:cs typeface="Arial" panose="020B0604020202020204" pitchFamily="34" charset="0"/>
                      </a:endParaRPr>
                    </a:p>
                    <a:p>
                      <a:pPr algn="ctr"/>
                      <a:r>
                        <a:rPr lang="en-GB" sz="1400" b="0" dirty="0">
                          <a:solidFill>
                            <a:schemeClr val="tx1"/>
                          </a:solidFill>
                          <a:latin typeface="Arial" panose="020B0604020202020204" pitchFamily="34" charset="0"/>
                          <a:cs typeface="Arial" panose="020B0604020202020204" pitchFamily="34" charset="0"/>
                        </a:rPr>
                        <a:t>Read comics or magazines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b="0" dirty="0">
                        <a:solidFill>
                          <a:schemeClr val="tx1"/>
                        </a:solidFill>
                        <a:latin typeface="Arial" panose="020B0604020202020204" pitchFamily="34" charset="0"/>
                        <a:cs typeface="Arial" panose="020B0604020202020204" pitchFamily="34" charset="0"/>
                      </a:endParaRPr>
                    </a:p>
                    <a:p>
                      <a:pPr algn="ctr"/>
                      <a:endParaRPr lang="en-GB" sz="1400" b="0" dirty="0">
                        <a:solidFill>
                          <a:schemeClr val="tx1"/>
                        </a:solidFill>
                        <a:latin typeface="Arial" panose="020B0604020202020204" pitchFamily="34" charset="0"/>
                        <a:cs typeface="Arial" panose="020B0604020202020204" pitchFamily="34" charset="0"/>
                      </a:endParaRPr>
                    </a:p>
                    <a:p>
                      <a:pPr algn="ctr"/>
                      <a:endParaRPr lang="en-GB" sz="1400" b="0" dirty="0">
                        <a:solidFill>
                          <a:schemeClr val="tx1"/>
                        </a:solidFill>
                        <a:latin typeface="Arial" panose="020B0604020202020204" pitchFamily="34" charset="0"/>
                        <a:cs typeface="Arial" panose="020B0604020202020204" pitchFamily="34" charset="0"/>
                      </a:endParaRPr>
                    </a:p>
                    <a:p>
                      <a:pPr algn="ctr"/>
                      <a:endParaRPr lang="en-GB" sz="1400" b="0" dirty="0">
                        <a:solidFill>
                          <a:schemeClr val="tx1"/>
                        </a:solidFill>
                        <a:latin typeface="Arial" panose="020B0604020202020204" pitchFamily="34" charset="0"/>
                        <a:cs typeface="Arial" panose="020B0604020202020204" pitchFamily="34" charset="0"/>
                      </a:endParaRPr>
                    </a:p>
                    <a:p>
                      <a:pPr algn="ctr"/>
                      <a:endParaRPr lang="en-GB" sz="1400" b="0" dirty="0">
                        <a:solidFill>
                          <a:schemeClr val="tx1"/>
                        </a:solidFill>
                        <a:latin typeface="Arial" panose="020B0604020202020204" pitchFamily="34" charset="0"/>
                        <a:cs typeface="Arial" panose="020B0604020202020204" pitchFamily="34" charset="0"/>
                      </a:endParaRPr>
                    </a:p>
                    <a:p>
                      <a:pPr algn="ctr"/>
                      <a:r>
                        <a:rPr lang="en-GB" sz="1400" b="0" dirty="0">
                          <a:solidFill>
                            <a:schemeClr val="tx1"/>
                          </a:solidFill>
                          <a:latin typeface="Arial" panose="020B0604020202020204" pitchFamily="34" charset="0"/>
                          <a:cs typeface="Arial" panose="020B0604020202020204" pitchFamily="34" charset="0"/>
                        </a:rPr>
                        <a:t>Set your own goals for what, and how much, you’d like to read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6740014"/>
                  </a:ext>
                </a:extLst>
              </a:tr>
            </a:tbl>
          </a:graphicData>
        </a:graphic>
      </p:graphicFrame>
      <p:pic>
        <p:nvPicPr>
          <p:cNvPr id="11" name="Graphic 10" descr="Headphones with solid fill">
            <a:extLst>
              <a:ext uri="{FF2B5EF4-FFF2-40B4-BE49-F238E27FC236}">
                <a16:creationId xmlns:a16="http://schemas.microsoft.com/office/drawing/2014/main" id="{E0AAD375-33DD-090E-6F31-9B326435FECC}"/>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95400" y="1504662"/>
            <a:ext cx="914400" cy="914400"/>
          </a:xfrm>
          <a:prstGeom prst="rect">
            <a:avLst/>
          </a:prstGeom>
        </p:spPr>
      </p:pic>
      <p:pic>
        <p:nvPicPr>
          <p:cNvPr id="14" name="Graphic 13" descr="Users outline">
            <a:extLst>
              <a:ext uri="{FF2B5EF4-FFF2-40B4-BE49-F238E27FC236}">
                <a16:creationId xmlns:a16="http://schemas.microsoft.com/office/drawing/2014/main" id="{D3A807E1-B981-8778-C760-3D2987B9C789}"/>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156176" y="1582958"/>
            <a:ext cx="757808" cy="757808"/>
          </a:xfrm>
          <a:prstGeom prst="rect">
            <a:avLst/>
          </a:prstGeom>
        </p:spPr>
      </p:pic>
      <p:pic>
        <p:nvPicPr>
          <p:cNvPr id="20" name="Graphic 19" descr="City with solid fill">
            <a:extLst>
              <a:ext uri="{FF2B5EF4-FFF2-40B4-BE49-F238E27FC236}">
                <a16:creationId xmlns:a16="http://schemas.microsoft.com/office/drawing/2014/main" id="{DEDD3D8B-DCD6-1111-2C0B-115A91233F7D}"/>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115616" y="2880519"/>
            <a:ext cx="914400" cy="914400"/>
          </a:xfrm>
          <a:prstGeom prst="rect">
            <a:avLst/>
          </a:prstGeom>
        </p:spPr>
      </p:pic>
      <p:pic>
        <p:nvPicPr>
          <p:cNvPr id="22" name="Graphic 21" descr="Video camera with solid fill">
            <a:extLst>
              <a:ext uri="{FF2B5EF4-FFF2-40B4-BE49-F238E27FC236}">
                <a16:creationId xmlns:a16="http://schemas.microsoft.com/office/drawing/2014/main" id="{98A502CA-3AFD-4B3B-7154-EF2C61BB185B}"/>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3603475" y="1412973"/>
            <a:ext cx="914400" cy="914400"/>
          </a:xfrm>
          <a:prstGeom prst="rect">
            <a:avLst/>
          </a:prstGeom>
        </p:spPr>
      </p:pic>
      <p:pic>
        <p:nvPicPr>
          <p:cNvPr id="24" name="Graphic 23" descr="Employee badge with solid fill">
            <a:extLst>
              <a:ext uri="{FF2B5EF4-FFF2-40B4-BE49-F238E27FC236}">
                <a16:creationId xmlns:a16="http://schemas.microsoft.com/office/drawing/2014/main" id="{E320F7B8-844B-7255-E7E8-6C5AAB2FF33A}"/>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3707904" y="2880519"/>
            <a:ext cx="914400" cy="914400"/>
          </a:xfrm>
          <a:prstGeom prst="rect">
            <a:avLst/>
          </a:prstGeom>
        </p:spPr>
      </p:pic>
      <p:pic>
        <p:nvPicPr>
          <p:cNvPr id="26" name="Graphic 25" descr="Couch with solid fill">
            <a:extLst>
              <a:ext uri="{FF2B5EF4-FFF2-40B4-BE49-F238E27FC236}">
                <a16:creationId xmlns:a16="http://schemas.microsoft.com/office/drawing/2014/main" id="{76ACC31A-8787-CDBB-48DE-0570497E09F4}"/>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6001004" y="2885184"/>
            <a:ext cx="914400" cy="914400"/>
          </a:xfrm>
          <a:prstGeom prst="rect">
            <a:avLst/>
          </a:prstGeom>
        </p:spPr>
      </p:pic>
      <p:pic>
        <p:nvPicPr>
          <p:cNvPr id="28" name="Graphic 27" descr="Storytelling with solid fill">
            <a:extLst>
              <a:ext uri="{FF2B5EF4-FFF2-40B4-BE49-F238E27FC236}">
                <a16:creationId xmlns:a16="http://schemas.microsoft.com/office/drawing/2014/main" id="{07F24E8D-0A41-F431-46E3-AD4CD7D06F5B}"/>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1240430" y="4438938"/>
            <a:ext cx="914400" cy="914400"/>
          </a:xfrm>
          <a:prstGeom prst="rect">
            <a:avLst/>
          </a:prstGeom>
        </p:spPr>
      </p:pic>
      <p:pic>
        <p:nvPicPr>
          <p:cNvPr id="31" name="Graphic 30" descr="Newspaper with solid fill">
            <a:extLst>
              <a:ext uri="{FF2B5EF4-FFF2-40B4-BE49-F238E27FC236}">
                <a16:creationId xmlns:a16="http://schemas.microsoft.com/office/drawing/2014/main" id="{08DACBFE-1D26-40B2-93D4-C1B069C67356}"/>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3657600" y="4348065"/>
            <a:ext cx="914400" cy="914400"/>
          </a:xfrm>
          <a:prstGeom prst="rect">
            <a:avLst/>
          </a:prstGeom>
        </p:spPr>
      </p:pic>
      <p:pic>
        <p:nvPicPr>
          <p:cNvPr id="33" name="Graphic 32" descr="Aspiration with solid fill">
            <a:extLst>
              <a:ext uri="{FF2B5EF4-FFF2-40B4-BE49-F238E27FC236}">
                <a16:creationId xmlns:a16="http://schemas.microsoft.com/office/drawing/2014/main" id="{2EB2704C-3485-7D58-08BF-B71BD39E081C}"/>
              </a:ext>
            </a:extLst>
          </p:cNvPr>
          <p:cNvPicPr>
            <a:picLocks noChangeAspect="1"/>
          </p:cNvPicPr>
          <p:nvPr/>
        </p:nvPicPr>
        <p:blipFill>
          <a:blip r:embed="rId20">
            <a:extLst>
              <a:ext uri="{96DAC541-7B7A-43D3-8B79-37D633B846F1}">
                <asvg:svgBlip xmlns:asvg="http://schemas.microsoft.com/office/drawing/2016/SVG/main" r:embed="rId21"/>
              </a:ext>
            </a:extLst>
          </a:blip>
          <a:srcRect/>
          <a:stretch/>
        </p:blipFill>
        <p:spPr>
          <a:xfrm>
            <a:off x="6074770" y="4452934"/>
            <a:ext cx="914400" cy="914400"/>
          </a:xfrm>
          <a:prstGeom prst="rect">
            <a:avLst/>
          </a:prstGeom>
        </p:spPr>
      </p:pic>
    </p:spTree>
    <p:extLst>
      <p:ext uri="{BB962C8B-B14F-4D97-AF65-F5344CB8AC3E}">
        <p14:creationId xmlns:p14="http://schemas.microsoft.com/office/powerpoint/2010/main" val="1303852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Facebook, Twitter and Instagram logos">
            <a:extLst>
              <a:ext uri="{FF2B5EF4-FFF2-40B4-BE49-F238E27FC236}">
                <a16:creationId xmlns:a16="http://schemas.microsoft.com/office/drawing/2014/main" id="{F8C8987D-29C7-4EF0-8382-997CA00CD5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8726" y="3653398"/>
            <a:ext cx="1306547" cy="402483"/>
          </a:xfrm>
          <a:prstGeom prst="rect">
            <a:avLst/>
          </a:prstGeom>
        </p:spPr>
      </p:pic>
      <p:sp>
        <p:nvSpPr>
          <p:cNvPr id="2" name="Title 1"/>
          <p:cNvSpPr>
            <a:spLocks noGrp="1"/>
          </p:cNvSpPr>
          <p:nvPr>
            <p:ph type="ctrTitle"/>
          </p:nvPr>
        </p:nvSpPr>
        <p:spPr/>
        <p:txBody>
          <a:bodyPr/>
          <a:lstStyle/>
          <a:p>
            <a:r>
              <a:rPr lang="en-US" b="1" dirty="0">
                <a:solidFill>
                  <a:schemeClr val="bg1"/>
                </a:solidFill>
                <a:latin typeface="Arial" panose="020B0604020202020204" pitchFamily="34" charset="0"/>
                <a:cs typeface="Arial" panose="020B0604020202020204" pitchFamily="34" charset="0"/>
              </a:rPr>
              <a:t>Thank you</a:t>
            </a:r>
          </a:p>
        </p:txBody>
      </p:sp>
      <p:sp>
        <p:nvSpPr>
          <p:cNvPr id="3" name="Subtitle 2"/>
          <p:cNvSpPr>
            <a:spLocks noGrp="1"/>
          </p:cNvSpPr>
          <p:nvPr>
            <p:ph type="subTitle" idx="1"/>
          </p:nvPr>
        </p:nvSpPr>
        <p:spPr>
          <a:xfrm>
            <a:off x="1371600" y="3048000"/>
            <a:ext cx="6400800" cy="2209800"/>
          </a:xfrm>
        </p:spPr>
        <p:txBody>
          <a:bodyPr>
            <a:noAutofit/>
          </a:bodyPr>
          <a:lstStyle/>
          <a:p>
            <a:r>
              <a:rPr lang="en-US" sz="2800" dirty="0">
                <a:solidFill>
                  <a:schemeClr val="bg1"/>
                </a:solidFill>
                <a:latin typeface="Arial" panose="020B0604020202020204" pitchFamily="34" charset="0"/>
                <a:cs typeface="Arial" panose="020B0604020202020204" pitchFamily="34" charset="0"/>
              </a:rPr>
              <a:t>readingschools@scottishbooktrust.com</a:t>
            </a:r>
          </a:p>
          <a:p>
            <a:r>
              <a:rPr lang="en-US" sz="1800" dirty="0">
                <a:solidFill>
                  <a:schemeClr val="bg1"/>
                </a:solidFill>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sp>
        <p:nvSpPr>
          <p:cNvPr id="12" name="Rectangle 11">
            <a:extLst>
              <a:ext uri="{C183D7F6-B498-43B3-948B-1728B52AA6E4}">
                <adec:decorative xmlns:adec="http://schemas.microsoft.com/office/drawing/2017/decorative" val="1"/>
              </a:ext>
            </a:extLst>
          </p:cNvPr>
          <p:cNvSpPr/>
          <p:nvPr/>
        </p:nvSpPr>
        <p:spPr>
          <a:xfrm>
            <a:off x="381000" y="6172200"/>
            <a:ext cx="4388225" cy="375703"/>
          </a:xfrm>
          <a:prstGeom prst="rect">
            <a:avLst/>
          </a:prstGeom>
        </p:spPr>
        <p:txBody>
          <a:bodyPr wrap="square">
            <a:spAutoFit/>
          </a:bodyPr>
          <a:lstStyle/>
          <a:p>
            <a:r>
              <a:rPr lang="en-GB" sz="900" dirty="0">
                <a:solidFill>
                  <a:schemeClr val="bg1"/>
                </a:solidFill>
                <a:latin typeface="Arial" panose="020B0604020202020204" pitchFamily="34" charset="0"/>
                <a:cs typeface="Arial" panose="020B0604020202020204" pitchFamily="34" charset="0"/>
              </a:rPr>
              <a:t>Scottish Book Trust is a national charity changing lives through reading and writing. Registered company SC184248 | Scottish charity SC027669</a:t>
            </a:r>
            <a:endParaRPr lang="en-GB"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41C7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36CD995-24A4-4451-AE8B-3607F214D541}" vid="{D1805F6D-B644-492B-A8E2-722CB09986E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785B6A84FF374FB0FF4EC4BB9AFA49" ma:contentTypeVersion="17" ma:contentTypeDescription="Create a new document." ma:contentTypeScope="" ma:versionID="517d4b6cfeea9bcf8c099668de2ab6e0">
  <xsd:schema xmlns:xsd="http://www.w3.org/2001/XMLSchema" xmlns:xs="http://www.w3.org/2001/XMLSchema" xmlns:p="http://schemas.microsoft.com/office/2006/metadata/properties" xmlns:ns2="6b42feb5-42f4-4875-917d-a8fcb0477ae8" xmlns:ns3="e8fe8bb9-e0d4-4ac3-b920-326070b987fc" targetNamespace="http://schemas.microsoft.com/office/2006/metadata/properties" ma:root="true" ma:fieldsID="fabd48f983e2d8052c42530991ce2ad4" ns2:_="" ns3:_="">
    <xsd:import namespace="6b42feb5-42f4-4875-917d-a8fcb0477ae8"/>
    <xsd:import namespace="e8fe8bb9-e0d4-4ac3-b920-326070b987f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Location" minOccurs="0"/>
                <xsd:element ref="ns3:MediaServiceOCR" minOccurs="0"/>
                <xsd:element ref="ns3: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42feb5-42f4-4875-917d-a8fcb0477ae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4b56ac4-af9b-4662-9143-bdd5b02ef649}" ma:internalName="TaxCatchAll" ma:showField="CatchAllData" ma:web="6b42feb5-42f4-4875-917d-a8fcb0477a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8fe8bb9-e0d4-4ac3-b920-326070b987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60978a-abcb-4ac2-a434-47d9e953369f"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Notes" ma:index="21" nillable="true" ma:displayName="Notes" ma:format="Dropdown" ma:internalName="Note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b42feb5-42f4-4875-917d-a8fcb0477ae8" xsi:nil="true"/>
    <lcf76f155ced4ddcb4097134ff3c332f xmlns="e8fe8bb9-e0d4-4ac3-b920-326070b987fc">
      <Terms xmlns="http://schemas.microsoft.com/office/infopath/2007/PartnerControls"/>
    </lcf76f155ced4ddcb4097134ff3c332f>
    <Notes xmlns="e8fe8bb9-e0d4-4ac3-b920-326070b987fc" xsi:nil="true"/>
  </documentManagement>
</p:properties>
</file>

<file path=customXml/itemProps1.xml><?xml version="1.0" encoding="utf-8"?>
<ds:datastoreItem xmlns:ds="http://schemas.openxmlformats.org/officeDocument/2006/customXml" ds:itemID="{974430B1-E1D1-4B02-895B-508A94F3CD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42feb5-42f4-4875-917d-a8fcb0477ae8"/>
    <ds:schemaRef ds:uri="e8fe8bb9-e0d4-4ac3-b920-326070b987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74CFAA-E66A-46A4-B23E-2FC0A1CD8209}">
  <ds:schemaRefs>
    <ds:schemaRef ds:uri="http://schemas.microsoft.com/sharepoint/v3/contenttype/forms"/>
  </ds:schemaRefs>
</ds:datastoreItem>
</file>

<file path=customXml/itemProps3.xml><?xml version="1.0" encoding="utf-8"?>
<ds:datastoreItem xmlns:ds="http://schemas.openxmlformats.org/officeDocument/2006/customXml" ds:itemID="{6DBACC0F-54E0-43AF-8A2D-4B03D919CD8D}">
  <ds:schemaRefs>
    <ds:schemaRef ds:uri="http://www.w3.org/XML/1998/namespace"/>
    <ds:schemaRef ds:uri="http://schemas.microsoft.com/office/2006/metadata/propertie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e8fe8bb9-e0d4-4ac3-b920-326070b987fc"/>
    <ds:schemaRef ds:uri="6b42feb5-42f4-4875-917d-a8fcb0477ae8"/>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SBT Presentation Templates - Arial - 2022 update</Template>
  <TotalTime>232</TotalTime>
  <Words>480</Words>
  <Application>Microsoft Office PowerPoint</Application>
  <PresentationFormat>On-screen Show (4:3)</PresentationFormat>
  <Paragraphs>121</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Helvetica Neue</vt:lpstr>
      <vt:lpstr>Office Theme</vt:lpstr>
      <vt:lpstr>How to use this PowerPoint</vt:lpstr>
      <vt:lpstr>What would you like from your school?</vt:lpstr>
      <vt:lpstr>How do you feel about reading?</vt:lpstr>
      <vt:lpstr>How do you feel about reading?</vt:lpstr>
      <vt:lpstr>How do you feel about reading?</vt:lpstr>
      <vt:lpstr>How do you feel about reading?</vt:lpstr>
      <vt:lpstr>What would you like to do more of at school?</vt:lpstr>
      <vt:lpstr>What would you like to do more of at school?</vt:lpstr>
      <vt:lpstr>Thank you</vt:lpstr>
    </vt:vector>
  </TitlesOfParts>
  <Company>Scottish Book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Catherine Wilson Garry</dc:creator>
  <cp:lastModifiedBy>Liam McCallum</cp:lastModifiedBy>
  <cp:revision>7</cp:revision>
  <dcterms:created xsi:type="dcterms:W3CDTF">2025-03-26T12:43:19Z</dcterms:created>
  <dcterms:modified xsi:type="dcterms:W3CDTF">2025-04-17T10:35:20Z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0x010100F8785B6A84FF374FB0FF4EC4BB9AFA49</vt:lpwstr>
  </property>
  <property fmtid="{D5CDD505-2E9C-101B-9397-08002B2CF9AE}" pid="3" name="Order">
    <vt:r8>737600</vt:r8>
  </property>
  <property fmtid="{D5CDD505-2E9C-101B-9397-08002B2CF9AE}" pid="4" name="MediaServiceImageTags">
    <vt:lpwstr/>
  </property>
</Properties>
</file>