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69" r:id="rId6"/>
    <p:sldId id="257" r:id="rId7"/>
    <p:sldId id="291" r:id="rId8"/>
    <p:sldId id="279" r:id="rId9"/>
    <p:sldId id="280" r:id="rId10"/>
    <p:sldId id="286" r:id="rId11"/>
    <p:sldId id="287" r:id="rId12"/>
    <p:sldId id="288" r:id="rId13"/>
    <p:sldId id="289" r:id="rId14"/>
    <p:sldId id="290" r:id="rId15"/>
    <p:sldId id="285" r:id="rId16"/>
    <p:sldId id="294" r:id="rId17"/>
    <p:sldId id="296" r:id="rId18"/>
    <p:sldId id="297" r:id="rId19"/>
    <p:sldId id="301" r:id="rId20"/>
    <p:sldId id="305" r:id="rId21"/>
    <p:sldId id="306" r:id="rId22"/>
    <p:sldId id="307" r:id="rId23"/>
    <p:sldId id="308" r:id="rId24"/>
    <p:sldId id="311" r:id="rId25"/>
    <p:sldId id="313" r:id="rId26"/>
    <p:sldId id="314" r:id="rId27"/>
    <p:sldId id="315" r:id="rId28"/>
    <p:sldId id="316" r:id="rId29"/>
    <p:sldId id="318" r:id="rId30"/>
    <p:sldId id="319" r:id="rId31"/>
    <p:sldId id="320" r:id="rId32"/>
    <p:sldId id="323" r:id="rId33"/>
    <p:sldId id="327" r:id="rId34"/>
    <p:sldId id="298" r:id="rId35"/>
    <p:sldId id="292" r:id="rId36"/>
    <p:sldId id="293" r:id="rId37"/>
    <p:sldId id="295" r:id="rId38"/>
    <p:sldId id="302" r:id="rId39"/>
    <p:sldId id="303" r:id="rId40"/>
    <p:sldId id="325" r:id="rId41"/>
    <p:sldId id="324" r:id="rId42"/>
    <p:sldId id="304" r:id="rId43"/>
    <p:sldId id="326" r:id="rId44"/>
    <p:sldId id="27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6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98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2592386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2312A-C749-2FF6-8958-77A84FCFB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B88CE-E50A-7C22-72BA-D66420636F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7245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5E4C2-50E5-BEB3-D467-C30B3F854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506" y="5603876"/>
            <a:ext cx="2614081" cy="5984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9C224-3B18-2372-D0A6-39AC1F4FD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5603875"/>
            <a:ext cx="2590800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65867E-8131-E74C-DD51-2393E864A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3" y="5603875"/>
            <a:ext cx="2509837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8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ingschools.scot/resources/alastair-chisholms-storytelling-promp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X1DArckNWdM?start=218&amp;feature=oembed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readingschools.scot/reading-schools-ambassadors" TargetMode="External"/><Relationship Id="rId9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gif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anchor="t" anchorCtr="0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How to use this PowerPoint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23788" y="980728"/>
            <a:ext cx="8479036" cy="5216004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>
                <a:latin typeface="Helvetica Neue"/>
              </a:rPr>
              <a:t>This PowerPoint contains four different activities you can use to support your pupils with creative writing!</a:t>
            </a:r>
          </a:p>
          <a:p>
            <a:pPr marL="0" indent="0">
              <a:buNone/>
            </a:pPr>
            <a:endParaRPr lang="en-US" sz="2800">
              <a:latin typeface="Helvetica Neue"/>
            </a:endParaRPr>
          </a:p>
          <a:p>
            <a:pPr marL="0" indent="0">
              <a:buNone/>
            </a:pPr>
            <a:r>
              <a:rPr lang="en-US" sz="2800">
                <a:latin typeface="Helvetica Neue"/>
              </a:rPr>
              <a:t>Alongside this resource, you can also find a Word Document/PDF </a:t>
            </a:r>
            <a:r>
              <a:rPr lang="en-US" sz="2800">
                <a:latin typeface="Helvetica Neue"/>
                <a:hlinkClick r:id="rId3"/>
              </a:rPr>
              <a:t>on the Reading Schools website </a:t>
            </a:r>
            <a:r>
              <a:rPr lang="en-US" sz="2800">
                <a:latin typeface="Helvetica Neue"/>
              </a:rPr>
              <a:t>which takes you through each activity, including links to Curriculum for Excellence.</a:t>
            </a:r>
          </a:p>
          <a:p>
            <a:pPr marL="0" indent="0">
              <a:buNone/>
            </a:pPr>
            <a:endParaRPr lang="en-US" sz="2800">
              <a:latin typeface="Helvetica Neue"/>
            </a:endParaRPr>
          </a:p>
          <a:p>
            <a:r>
              <a:rPr lang="en-US" sz="2800">
                <a:latin typeface="Helvetica Neue"/>
              </a:rPr>
              <a:t>Slide 2 and 3: </a:t>
            </a:r>
            <a:r>
              <a:rPr lang="en-US" sz="2800" b="1">
                <a:latin typeface="Helvetica Neue"/>
              </a:rPr>
              <a:t>Introduction</a:t>
            </a:r>
          </a:p>
          <a:p>
            <a:r>
              <a:rPr lang="en-US" sz="2800">
                <a:latin typeface="Helvetica Neue"/>
              </a:rPr>
              <a:t>Slides 4 to 13: </a:t>
            </a:r>
            <a:r>
              <a:rPr lang="en-US" sz="2800" b="1">
                <a:latin typeface="Helvetica Neue"/>
              </a:rPr>
              <a:t>Activity 1: What happened next?</a:t>
            </a:r>
          </a:p>
          <a:p>
            <a:r>
              <a:rPr lang="en-US" sz="2800">
                <a:latin typeface="Helvetica Neue"/>
              </a:rPr>
              <a:t>Slides 14 to 30: </a:t>
            </a:r>
            <a:r>
              <a:rPr lang="en-US" sz="2800" b="1">
                <a:latin typeface="Helvetica Neue"/>
              </a:rPr>
              <a:t>Activity 2: The story game</a:t>
            </a:r>
          </a:p>
          <a:p>
            <a:r>
              <a:rPr lang="en-US" sz="2800">
                <a:latin typeface="Helvetica Neue"/>
              </a:rPr>
              <a:t>Slides 31 to 34: </a:t>
            </a:r>
            <a:r>
              <a:rPr lang="en-US" sz="2800" b="1">
                <a:latin typeface="Helvetica Neue"/>
              </a:rPr>
              <a:t>Activity 3: Write the sequel</a:t>
            </a:r>
          </a:p>
          <a:p>
            <a:r>
              <a:rPr lang="en-US" sz="2800">
                <a:latin typeface="Helvetica Neue"/>
              </a:rPr>
              <a:t>Slide 35 to 39: </a:t>
            </a:r>
            <a:r>
              <a:rPr lang="en-US" sz="2800" b="1">
                <a:latin typeface="Helvetica Neue"/>
              </a:rPr>
              <a:t>Activity 4: A day in the life</a:t>
            </a:r>
          </a:p>
          <a:p>
            <a:endParaRPr lang="en-US" sz="2800" b="1">
              <a:latin typeface="Helvetica Neue"/>
            </a:endParaRPr>
          </a:p>
          <a:p>
            <a:pPr marL="0" indent="0">
              <a:buNone/>
            </a:pPr>
            <a:endParaRPr lang="en-US" sz="280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8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ADA7DA-5CDD-ADBB-56FA-7C02B8EE0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5D3CBD-4E9E-723F-7143-25DAED14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5999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What happened next: Option (5)</a:t>
            </a:r>
          </a:p>
        </p:txBody>
      </p:sp>
      <p:pic>
        <p:nvPicPr>
          <p:cNvPr id="3" name="Picture 2" descr="Mobile phone and text message bubbles">
            <a:extLst>
              <a:ext uri="{FF2B5EF4-FFF2-40B4-BE49-F238E27FC236}">
                <a16:creationId xmlns:a16="http://schemas.microsoft.com/office/drawing/2014/main" id="{88360261-6787-E016-667E-A9950FCC6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66" y="1319743"/>
            <a:ext cx="3480861" cy="4742352"/>
          </a:xfrm>
          <a:prstGeom prst="rect">
            <a:avLst/>
          </a:prstGeom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ADDC3D88-B575-CB8C-7655-4E0A345EE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1960" y="2408008"/>
            <a:ext cx="4740805" cy="2592288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My phone pinged… and it was 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97D5C-04D4-C153-898F-7490FADB0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E4290-00C8-AE3B-4BB4-68D5AEB71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5EAED-9C47-DA02-AE84-24CE126E4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93E825-3EC7-6C13-2212-DABE78FF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Wait! Before you start!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5D05D67B-8AC1-D4CE-340F-BA42142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239751"/>
            <a:ext cx="8229600" cy="4637521"/>
          </a:xfrm>
        </p:spPr>
        <p:txBody>
          <a:bodyPr vert="horz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Close your eyes. Imagine you are right there 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inside the story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do you think is happening? What can you see? What can you hear? Is there a smell? How would it feel to be there? Is it exciting? Scary? Happy? Sad?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Try to imagine it as hard as you can and then… 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write it down!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F4FD7-3F25-AA7E-CE59-09F8A02A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D8566-2D16-A23F-3804-BD6B4FB94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4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7B5F3-3440-AC46-8166-BD7FCAEF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8775F18-56FA-DD5C-A529-D758AEB3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1837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Pick your opening line…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01BF9C0C-F052-D135-E03D-3359C5D49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980729"/>
            <a:ext cx="8229600" cy="5112568"/>
          </a:xfrm>
        </p:spPr>
        <p:txBody>
          <a:bodyPr vert="horz"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 ran for the doorway as lightning flashed all around.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‘Why are you looking in my book?’ demanded Ellie.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engines roared behind me and we blasted into space.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forest was silent, but I knew something was following me.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My phone pinged… and it was 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DB062-3A48-CC4F-DE9B-8A0FA2CE2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05937-A1F9-514D-A781-A9ECEF089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9559FA-A60F-1F2E-1DD0-6C27EEFB7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F93113-154C-E9FE-81A1-4458B199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What happened next: share your story! 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1D2B88C6-CC21-B196-55D6-41859695D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239751"/>
            <a:ext cx="8229600" cy="4637521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Now you can share your story with your class or with a partner.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58E57-5759-295F-FBE8-7922983C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B822B-72A5-8B15-C656-6054C22B5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F4A66-D0FE-E3F1-BB07-3C49412BC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6BC2-0FE7-31ED-45E0-06CFC323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story fortune teller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22AFE-682F-CF65-B305-480602E5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  <p:extLst>
      <p:ext uri="{BB962C8B-B14F-4D97-AF65-F5344CB8AC3E}">
        <p14:creationId xmlns:p14="http://schemas.microsoft.com/office/powerpoint/2010/main" val="90522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AD69F-4071-8384-C60F-95F312931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1C867F-540A-6ACB-F2EB-A6531B2A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8694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What is a fortune teller?</a:t>
            </a:r>
          </a:p>
        </p:txBody>
      </p:sp>
      <p:sp>
        <p:nvSpPr>
          <p:cNvPr id="2" name="Oval 1" descr="Picture of Alastair Chisholm">
            <a:extLst>
              <a:ext uri="{FF2B5EF4-FFF2-40B4-BE49-F238E27FC236}">
                <a16:creationId xmlns:a16="http://schemas.microsoft.com/office/drawing/2014/main" id="{C4284E37-7A39-18B9-0CAC-C5A82AE18209}"/>
              </a:ext>
            </a:extLst>
          </p:cNvPr>
          <p:cNvSpPr/>
          <p:nvPr/>
        </p:nvSpPr>
        <p:spPr>
          <a:xfrm>
            <a:off x="7272300" y="142291"/>
            <a:ext cx="1630524" cy="163052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761755C6-AA63-B481-51CF-2930EE910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844824"/>
            <a:ext cx="8229600" cy="4032448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Using your activity sheet, you’re going to create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 fortune teller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that will help you tell stories.</a:t>
            </a:r>
          </a:p>
          <a:p>
            <a:pPr marL="0" indent="0">
              <a:lnSpc>
                <a:spcPct val="120000"/>
              </a:lnSpc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29B44-9D6B-6317-066B-559A0233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98C04-B66B-812A-54D3-978859AF2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7E0DB-A6D5-A98C-CA99-A540C876A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847C59-E582-5746-8506-92D765D0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Step 1: Cut out your fortune teller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BC175-1569-3B83-C1B5-2E5EB0965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0F793-E8D3-C868-D866-463B2FC07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340768"/>
            <a:ext cx="4492422" cy="459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349F9-C8AD-58D7-7469-FB3AFE15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71220-1799-A6DA-9846-10448259D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B279C5-0B94-C14E-EFDF-EA5C8F5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Step 2: Fold in half diagonally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F20EC-57B5-9A37-1D7B-F625EC32A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A4A80-333D-353E-9E75-C2D2E07A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/>
          <a:stretch>
            <a:fillRect/>
          </a:stretch>
        </p:blipFill>
        <p:spPr>
          <a:xfrm>
            <a:off x="4596967" y="1789813"/>
            <a:ext cx="3800156" cy="3511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661B6-A13A-5840-A457-D196C4FD6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50554"/>
            <a:ext cx="3688676" cy="3850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45E41-1CBE-1A9F-E418-BF90D8A94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0DF8B-3C89-CA0F-14E1-7F644C2A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356819-0E2F-187A-2D9F-A080D04D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Step 3: Unfold back to normal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1F16A-2DD6-2DD6-D0BB-2B5F1D731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2A9A1-9FB2-1749-6FA8-E5E1C7F6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1504494"/>
            <a:ext cx="4831636" cy="4464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BFBAD-1888-75BB-0AE9-EA695F6B2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497A7-77A1-C982-377B-D97C21405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FE78F1-1990-27D8-0EA0-701D80CA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Step 4: Fold diagonally the other 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A7A9B-D72C-849E-DD4E-CDA8C0752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F3978-893B-DAC0-4D55-2B2626FE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615045"/>
            <a:ext cx="3670375" cy="3398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33569-AD51-1BF3-3BAF-CFB5A625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161" y="1471392"/>
            <a:ext cx="3569765" cy="3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04F4A-88C9-3F75-3595-E19AA5C41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Alastair Chisholm’s 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writing prompts</a:t>
            </a: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4D923-3246-F77A-509E-EAAA94B7A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6954EF-8D2E-E3AA-07E9-5949FA6E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Step 5: Unfold back to normal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FF016-41FF-E6E2-C12D-83205A1D0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945D9-F346-EBEB-E56E-D96127EEF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2747" b="4273"/>
          <a:stretch>
            <a:fillRect/>
          </a:stretch>
        </p:blipFill>
        <p:spPr>
          <a:xfrm>
            <a:off x="2198005" y="1197351"/>
            <a:ext cx="5167022" cy="4895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FF380-CC23-F36F-DD17-8A6361DB3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405CF-46C1-5F08-A019-591A51007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1085F2-824F-07C4-FF2E-250B5A73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Step 6: Fold in half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C743C-0ED1-253D-2A65-9EC530784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219D2-B242-FD53-B3EC-64C0FED3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"/>
          <a:stretch>
            <a:fillRect/>
          </a:stretch>
        </p:blipFill>
        <p:spPr>
          <a:xfrm>
            <a:off x="4211960" y="2276872"/>
            <a:ext cx="4564205" cy="2813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3A5602-90F9-7F12-4810-1A498B7CC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5" y="1869923"/>
            <a:ext cx="3729907" cy="3118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AA9C7-4100-9E2B-1490-E4404A702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0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3418F-3B8A-CF91-752F-3DB54801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E0D632-5554-BDD7-D3A1-335C3571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6: Unfold again, blank side facing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B66BC-E387-20DB-E3BB-52B17AACF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9A44C-41F8-8D78-7A2F-79594853C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2931"/>
          <a:stretch>
            <a:fillRect/>
          </a:stretch>
        </p:blipFill>
        <p:spPr>
          <a:xfrm>
            <a:off x="2195736" y="1471393"/>
            <a:ext cx="4619600" cy="4477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0AF42-F9E2-E230-E0E7-6612157EE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57E1F-7D07-825C-F7F7-F688227D3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85BBA8-BEFE-6085-407B-3E6D4A75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7: Fold each corner into the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70D38-DF52-DC9F-B474-87A293526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D1B0E-1475-1F86-FE5A-0CBFA1BE5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798456" cy="403244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00FDAEC-0586-E911-0A2A-D92AB340F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8008" y="3140968"/>
            <a:ext cx="882064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86683A-E926-7314-4F53-1069EF073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92185"/>
            <a:ext cx="3429176" cy="3473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0FE1D-7A1E-E480-4C81-DED99E13E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3F8288-5BAC-B119-C066-791BAF6C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595BCF-2051-CE61-8FAA-43FFE741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7"/>
            <a:ext cx="8507288" cy="850106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8: Turn over (text side up)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E5D0F-A88B-D41C-8766-EFC8A441B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180933"/>
            <a:ext cx="4824536" cy="4928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14B8C-1899-6A6D-FAB9-6A2E5E4F5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80719-4532-56D0-161C-70A66275B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8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81FD67-847C-F8F4-9E23-7A1EE59D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9BDB39-998C-0863-C48B-31A8CBD2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621286"/>
            <a:ext cx="8507288" cy="1079521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9: Fold each corner into the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again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57BD4-4104-D8AF-D891-6F321FD48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/>
          <a:stretch>
            <a:fillRect/>
          </a:stretch>
        </p:blipFill>
        <p:spPr>
          <a:xfrm>
            <a:off x="381000" y="1772816"/>
            <a:ext cx="4239962" cy="36004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ECEBD7D-28C0-1C33-28D6-A59D0165D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8008" y="3140968"/>
            <a:ext cx="882064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A3FD5-39F3-B35D-DEA7-10F70F6CC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98" b="8163"/>
          <a:stretch>
            <a:fillRect/>
          </a:stretch>
        </p:blipFill>
        <p:spPr>
          <a:xfrm rot="10800000">
            <a:off x="5227069" y="1895927"/>
            <a:ext cx="3401307" cy="3354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6C2EDF-BA79-0560-A489-4B1EB5CA4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1B11D-C9FF-C1ED-85A4-5AE704FB4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95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5122D-C676-F023-F6D7-4BBDBD771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55EF83-E3F6-673F-D969-B72C1312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550098"/>
            <a:ext cx="8507288" cy="1079521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10: Fold in half so your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squares face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2342-D228-B753-651E-ADA2E985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2" b="8805"/>
          <a:stretch>
            <a:fillRect/>
          </a:stretch>
        </p:blipFill>
        <p:spPr>
          <a:xfrm>
            <a:off x="179512" y="2348880"/>
            <a:ext cx="4608512" cy="2535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DF30F-52DD-3C91-4B7A-E6DEC4EFE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54">
            <a:off x="4869434" y="2471372"/>
            <a:ext cx="4007056" cy="2292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8996A-4A9C-6B31-8232-106E5D25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FC185-9173-DA49-08D2-8AA038DC8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  <p:extLst>
      <p:ext uri="{BB962C8B-B14F-4D97-AF65-F5344CB8AC3E}">
        <p14:creationId xmlns:p14="http://schemas.microsoft.com/office/powerpoint/2010/main" val="3231997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5896C-196F-5637-8DA3-B33EB52AE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3007F1-5A2A-64EE-08D0-093FC3BA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550098"/>
            <a:ext cx="8507288" cy="1079521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11: Put your fingers under each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square and pinch!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3912F-7A25-FDFB-0181-6CD59EF06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b="6265"/>
          <a:stretch>
            <a:fillRect/>
          </a:stretch>
        </p:blipFill>
        <p:spPr>
          <a:xfrm>
            <a:off x="2427441" y="2132856"/>
            <a:ext cx="4388076" cy="3672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15DB6-9D68-9B59-AC6D-4B7C7DA12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55DC7-A72A-6226-0607-9EB776543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1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88245-E46C-2AE4-1106-55A44E022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1BB4E6-1449-EE46-41B4-3AE79AD9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550098"/>
            <a:ext cx="8507288" cy="1079521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12: Your fortune teller is complete. Are you ready to discover your story?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F5884-6290-3CFC-FFE5-8F29E468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67" y="1592715"/>
            <a:ext cx="3816424" cy="4477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11E95-433A-FF00-0419-41512FDEB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3D434-D94F-8C7F-99FC-734EFE42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58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C48E0-4F90-1135-E833-DE4564753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61599B-BAF8-9174-8FC6-5FF9F7EB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5" y="550098"/>
            <a:ext cx="8507288" cy="1079521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Watch this video to learn how to get your story from your fortune teller.</a:t>
            </a:r>
          </a:p>
        </p:txBody>
      </p:sp>
      <p:pic>
        <p:nvPicPr>
          <p:cNvPr id="2" name="Online Media 1" descr="YouTube video showing how to use an origami fortune teller">
            <a:hlinkClick r:id="" action="ppaction://media"/>
            <a:extLst>
              <a:ext uri="{FF2B5EF4-FFF2-40B4-BE49-F238E27FC236}">
                <a16:creationId xmlns:a16="http://schemas.microsoft.com/office/drawing/2014/main" id="{42E970E4-9431-6E93-0109-F7C501AB7F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916832"/>
            <a:ext cx="6829116" cy="385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BCD79-A4D2-23EE-CE77-40B0602B8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CA15F-3BF6-0DCC-E78F-75CE6F76D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5730" y="180227"/>
            <a:ext cx="8229600" cy="1143000"/>
          </a:xfrm>
        </p:spPr>
        <p:txBody>
          <a:bodyPr anchor="t" anchorCtr="0"/>
          <a:lstStyle/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" name="Oval 1" descr="Picture of Alastair Chisholm">
            <a:extLst>
              <a:ext uri="{FF2B5EF4-FFF2-40B4-BE49-F238E27FC236}">
                <a16:creationId xmlns:a16="http://schemas.microsoft.com/office/drawing/2014/main" id="{CFDC7BBD-1914-288F-4A22-E296187F071B}"/>
              </a:ext>
            </a:extLst>
          </p:cNvPr>
          <p:cNvSpPr/>
          <p:nvPr/>
        </p:nvSpPr>
        <p:spPr>
          <a:xfrm>
            <a:off x="7272300" y="142291"/>
            <a:ext cx="1630524" cy="163052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78670" y="1066801"/>
            <a:ext cx="8229600" cy="4018385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Helvetica Neue"/>
              </a:rPr>
              <a:t>Hello, I’m Alastair Chisholm! </a:t>
            </a:r>
            <a:r>
              <a:rPr lang="en-US" sz="2500">
                <a:latin typeface="Helvetica Neue"/>
              </a:rPr>
              <a:t>I’m an author </a:t>
            </a:r>
            <a:br>
              <a:rPr lang="en-US" sz="2500">
                <a:latin typeface="Helvetica Neue"/>
              </a:rPr>
            </a:br>
            <a:r>
              <a:rPr lang="en-US" sz="2500">
                <a:latin typeface="Helvetica Neue"/>
              </a:rPr>
              <a:t>(you can see some of my books below) as well </a:t>
            </a:r>
            <a:br>
              <a:rPr lang="en-US" sz="2500">
                <a:latin typeface="Helvetica Neue"/>
              </a:rPr>
            </a:br>
            <a:r>
              <a:rPr lang="en-US" sz="2500">
                <a:latin typeface="Helvetica Neue"/>
              </a:rPr>
              <a:t>as a </a:t>
            </a:r>
            <a:r>
              <a:rPr lang="en-US" sz="2500">
                <a:latin typeface="Helvetica Neue"/>
                <a:hlinkClick r:id="rId4"/>
              </a:rPr>
              <a:t>Reading Schools ambassador</a:t>
            </a:r>
            <a:r>
              <a:rPr lang="en-US" sz="2500">
                <a:latin typeface="Helvetica Neue"/>
              </a:rPr>
              <a:t>.</a:t>
            </a:r>
            <a:br>
              <a:rPr lang="en-US" sz="2500">
                <a:latin typeface="Helvetica Neue"/>
              </a:rPr>
            </a:br>
            <a:br>
              <a:rPr lang="en-US" sz="2500">
                <a:latin typeface="Helvetica Neue"/>
              </a:rPr>
            </a:br>
            <a:r>
              <a:rPr lang="en-US" sz="2500" dirty="0">
                <a:latin typeface="Helvetica Neue"/>
              </a:rPr>
              <a:t>Today, I’m going to be sharing some activities you can use to come up with your own stories. Are you ready? Let’s jump in!</a:t>
            </a:r>
          </a:p>
        </p:txBody>
      </p:sp>
      <p:pic>
        <p:nvPicPr>
          <p:cNvPr id="1028" name="Picture 4" descr="I Am Wolf book cover">
            <a:extLst>
              <a:ext uri="{FF2B5EF4-FFF2-40B4-BE49-F238E27FC236}">
                <a16:creationId xmlns:a16="http://schemas.microsoft.com/office/drawing/2014/main" id="{50B30436-026E-E772-50E5-2714A81DD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4" y="3979732"/>
            <a:ext cx="1606512" cy="24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ek book cover">
            <a:extLst>
              <a:ext uri="{FF2B5EF4-FFF2-40B4-BE49-F238E27FC236}">
                <a16:creationId xmlns:a16="http://schemas.microsoft.com/office/drawing/2014/main" id="{FF0F3FBE-90EC-12AF-34D9-E1AE9B77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0710"/>
            <a:ext cx="1619644" cy="24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am-2 book cover">
            <a:extLst>
              <a:ext uri="{FF2B5EF4-FFF2-40B4-BE49-F238E27FC236}">
                <a16:creationId xmlns:a16="http://schemas.microsoft.com/office/drawing/2014/main" id="{6066A549-2918-C909-8BDE-5273C2B2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10" y="4000711"/>
            <a:ext cx="1606702" cy="24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ch and Grub book cover">
            <a:extLst>
              <a:ext uri="{FF2B5EF4-FFF2-40B4-BE49-F238E27FC236}">
                <a16:creationId xmlns:a16="http://schemas.microsoft.com/office/drawing/2014/main" id="{62B15D5D-C239-8651-EB21-CFFDB97B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10" y="4000711"/>
            <a:ext cx="1679972" cy="19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BC221-A8D4-4A4E-C50C-08461D91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C1979E-BC0E-116A-13F0-F0E74140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Now to find your story!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9BFE3652-4F3D-F1FA-61E2-F19C78DFC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052736"/>
            <a:ext cx="8229600" cy="5040559"/>
          </a:xfrm>
        </p:spPr>
        <p:txBody>
          <a:bodyPr vert="horz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Tell your fortune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three times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to pick out:</a:t>
            </a:r>
          </a:p>
          <a:p>
            <a:pPr marL="0" indent="0">
              <a:lnSpc>
                <a:spcPct val="120000"/>
              </a:lnSpc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What kind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of story (comedy, magic, adventure, scary)</a:t>
            </a:r>
          </a:p>
          <a:p>
            <a:pPr>
              <a:lnSpc>
                <a:spcPct val="120000"/>
              </a:lnSpc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is in the story (a grumpy fairy, a secret agent, a goldfish, a broken robot)</a:t>
            </a:r>
          </a:p>
          <a:p>
            <a:pPr>
              <a:lnSpc>
                <a:spcPct val="120000"/>
              </a:lnSpc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the story takes place (a haunted castle, a stormy sea, the moon, your own school)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EDD5A-17CE-3E29-508D-4F9482A83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2A57C-F8C8-045E-AD60-1DDC87F3E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85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4E913-7FB3-549A-8341-FA73F944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5C5B02C-42B9-5B05-C2E5-CDC46125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The story game: share your story!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0436BFCB-7270-A76D-0BE7-FC852E1B1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239751"/>
            <a:ext cx="8229600" cy="4637521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Now you can share your story with your class or with a partner.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11680-0B47-F2EF-37E8-1488109F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3BB45-73BA-4B11-D842-64584904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38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1D5BA-9674-EA97-E8FF-902E60E6D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A8A0-E0D5-428F-5412-F704848A7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sequel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D79AE-AFB6-9D32-E749-0B41D49D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  <p:extLst>
      <p:ext uri="{BB962C8B-B14F-4D97-AF65-F5344CB8AC3E}">
        <p14:creationId xmlns:p14="http://schemas.microsoft.com/office/powerpoint/2010/main" val="2938178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8C67F-C1E0-9B84-CD4C-FEA483148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7680C4-B006-3868-E7D1-AE5C4DC3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Activity 3: Write the sequel</a:t>
            </a:r>
          </a:p>
        </p:txBody>
      </p:sp>
      <p:sp>
        <p:nvSpPr>
          <p:cNvPr id="3" name="Oval 2" descr="Picture of Alastair Chisholm">
            <a:extLst>
              <a:ext uri="{FF2B5EF4-FFF2-40B4-BE49-F238E27FC236}">
                <a16:creationId xmlns:a16="http://schemas.microsoft.com/office/drawing/2014/main" id="{CF238047-6B2B-9270-ED7A-3FD434E435BA}"/>
              </a:ext>
            </a:extLst>
          </p:cNvPr>
          <p:cNvSpPr/>
          <p:nvPr/>
        </p:nvSpPr>
        <p:spPr>
          <a:xfrm>
            <a:off x="7272300" y="142291"/>
            <a:ext cx="1630524" cy="163052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B811FDD9-18F7-315E-FCB9-9959D04FB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772814"/>
            <a:ext cx="8229600" cy="4104457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great way to start storytelling is to find a story you already love and then ask yourself: 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what happened next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41FEA6-8096-454C-67F8-024B6266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010" y="4039707"/>
            <a:ext cx="1225043" cy="1225043"/>
          </a:xfrm>
          <a:prstGeom prst="rect">
            <a:avLst/>
          </a:prstGeom>
        </p:spPr>
      </p:pic>
      <p:sp>
        <p:nvSpPr>
          <p:cNvPr id="2" name="Vertical Text Placeholder 8">
            <a:extLst>
              <a:ext uri="{FF2B5EF4-FFF2-40B4-BE49-F238E27FC236}">
                <a16:creationId xmlns:a16="http://schemas.microsoft.com/office/drawing/2014/main" id="{2466248E-AAC3-73DA-DB9F-FF5A3F086A6D}"/>
              </a:ext>
            </a:extLst>
          </p:cNvPr>
          <p:cNvSpPr txBox="1">
            <a:spLocks/>
          </p:cNvSpPr>
          <p:nvPr/>
        </p:nvSpPr>
        <p:spPr>
          <a:xfrm>
            <a:off x="1719051" y="4053166"/>
            <a:ext cx="7048691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pairs, talk about a story you already love. Why do you like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721E7-AF5C-16D1-1187-586357CDE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9B5E9-9188-7F1B-7C11-B5227866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9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0DCFC-E72A-AF2F-1D01-3F34D76A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98C936-6B94-B855-5582-5FBD171A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Fill in your activity sheet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6EEC1410-70BA-3AC2-DB04-FAD9439B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239751"/>
            <a:ext cx="8229600" cy="4637521"/>
          </a:xfrm>
        </p:spPr>
        <p:txBody>
          <a:bodyPr vert="horz">
            <a:normAutofit/>
          </a:bodyPr>
          <a:lstStyle/>
          <a:p>
            <a:pPr>
              <a:lnSpc>
                <a:spcPct val="120000"/>
              </a:lnSpc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 story I loved is…</a:t>
            </a:r>
          </a:p>
          <a:p>
            <a:pPr>
              <a:lnSpc>
                <a:spcPct val="12000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is the title?</a:t>
            </a:r>
          </a:p>
          <a:p>
            <a:pPr>
              <a:lnSpc>
                <a:spcPct val="12000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is it set?</a:t>
            </a:r>
          </a:p>
          <a:p>
            <a:pPr>
              <a:lnSpc>
                <a:spcPct val="12000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is in it?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Now, think about what happens next!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8C512-1B84-F6B6-3E75-0B204415C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1DB11-C238-47C7-4916-B13817A92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1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99124-6732-BF12-6646-1E324E6A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95E58A-FBC1-5B30-AF13-49B9FF42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Write the sequel: share your story!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831FE2CF-62B0-13CA-9707-8D0BB3F7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239751"/>
            <a:ext cx="8229600" cy="4637521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Now you can share your story with your class or with a partner.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94C39-4771-2B68-8F56-5849688CF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540CF-EAB5-0CEC-04E0-A0830A1E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53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1EB66-8A80-9E93-206E-9C00FB7A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D990-0B91-AAA6-65B6-644441B00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day in the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32900-BBFB-6535-B6D9-1F4A1AED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  <p:extLst>
      <p:ext uri="{BB962C8B-B14F-4D97-AF65-F5344CB8AC3E}">
        <p14:creationId xmlns:p14="http://schemas.microsoft.com/office/powerpoint/2010/main" val="1891822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52E54-E7E8-C986-9529-4D6884DC4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343B76-57C9-731E-1108-6A602DB2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Activity 4: A day in the life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66BB0698-6D37-25EB-E858-238BAC4D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340768"/>
            <a:ext cx="8229600" cy="4536504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Can you imagine being someone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completely different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Pick one of the characters on the next slide, then imagine how your day would be. You could: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Write a story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Write a diary entry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Draw a comic!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F7287-CA01-D015-A320-B89BAAAF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94FCE-58A6-592D-12D2-DA9C772BD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9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9A6AB-1A9D-0210-FB83-8CA361569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AD04A6-34AD-20A2-E5A5-6FF83C8E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89645"/>
            <a:ext cx="7628656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Choose your character…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5AD1E385-AC90-BA79-1191-AAC532D64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340768"/>
            <a:ext cx="8229600" cy="4536504"/>
          </a:xfrm>
        </p:spPr>
        <p:txBody>
          <a:bodyPr vert="horz"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lost alien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unicorn herder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computer game villain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dinosaur who is scared of everything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grumpy princess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mouse living in a sporran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 king of Asteroid City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Alien flying saucer">
            <a:extLst>
              <a:ext uri="{FF2B5EF4-FFF2-40B4-BE49-F238E27FC236}">
                <a16:creationId xmlns:a16="http://schemas.microsoft.com/office/drawing/2014/main" id="{4BCB838A-50D7-D626-EAFA-DFF9CB10A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72" y="325351"/>
            <a:ext cx="914400" cy="914400"/>
          </a:xfrm>
          <a:prstGeom prst="rect">
            <a:avLst/>
          </a:prstGeom>
        </p:spPr>
      </p:pic>
      <p:pic>
        <p:nvPicPr>
          <p:cNvPr id="3" name="Graphic 2" descr="Unicorn">
            <a:extLst>
              <a:ext uri="{FF2B5EF4-FFF2-40B4-BE49-F238E27FC236}">
                <a16:creationId xmlns:a16="http://schemas.microsoft.com/office/drawing/2014/main" id="{4ABC1E88-6085-0C37-D5EF-6E5025C54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16773">
            <a:off x="6444208" y="5316376"/>
            <a:ext cx="1321296" cy="1321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DE9F3-7204-5817-CC58-48A03C729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E6C64-FFC1-72CC-3E14-CEF627C15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3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777FF-5D84-BCBD-CD43-E67D2CB6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DB92E3-8682-5DEB-2913-592C7842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A day in the life: share your story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537BC00A-32DA-DDD2-D07B-32BA42EB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340768"/>
            <a:ext cx="8229600" cy="4536504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Which character did you pick? Why?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Which kind of story did you write (story, diary entry, comic)? Why?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Share your story with a partner!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6ABA8-956B-4A57-02CF-494C962F3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F1942-74A0-0AC5-C7DF-17E1FF2A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57CC0-B61C-AA91-13BC-0DAEB7D1A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D5E4-3F07-FBB8-39AE-82862182A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87721-FAC6-5E1A-97EC-94792D27B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  <p:extLst>
      <p:ext uri="{BB962C8B-B14F-4D97-AF65-F5344CB8AC3E}">
        <p14:creationId xmlns:p14="http://schemas.microsoft.com/office/powerpoint/2010/main" val="2971140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4C572F-4119-6407-0B40-F8F5AF472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F3A912-BBB7-E42B-687E-CD262CA9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645"/>
            <a:ext cx="8507288" cy="85010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Coming up with your own characters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669017C1-E9D6-68A7-28A9-F5E687EC7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1204155"/>
            <a:ext cx="8229600" cy="1872208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To create your own characters, come up with a list of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and a list of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 You could then use these to create your own characters, for example:</a:t>
            </a:r>
          </a:p>
          <a:p>
            <a:pPr marL="0" indent="0">
              <a:buNone/>
            </a:pP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 descr="A table of adjectives and nouns that pupils can use as examples">
            <a:extLst>
              <a:ext uri="{FF2B5EF4-FFF2-40B4-BE49-F238E27FC236}">
                <a16:creationId xmlns:a16="http://schemas.microsoft.com/office/drawing/2014/main" id="{9A68128B-D696-4F2A-1BB3-A1494F633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13432"/>
              </p:ext>
            </p:extLst>
          </p:nvPr>
        </p:nvGraphicFramePr>
        <p:xfrm>
          <a:off x="1345577" y="3429000"/>
          <a:ext cx="6408712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356">
                  <a:extLst>
                    <a:ext uri="{9D8B030D-6E8A-4147-A177-3AD203B41FA5}">
                      <a16:colId xmlns:a16="http://schemas.microsoft.com/office/drawing/2014/main" val="1085225206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55745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06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94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Graceful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Astronaut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4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3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9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Clumsy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Butterfly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3292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F510B6-9482-089F-57A3-871D6481B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C020B-104E-7B58-6146-49BE01B4B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47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8987D-29C7-4EF0-8382-997CA00C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7277" y="3653396"/>
            <a:ext cx="437250" cy="402483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95361-E7BC-7D66-0537-B02498983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>
            <a:fillRect/>
          </a:stretch>
        </p:blipFill>
        <p:spPr>
          <a:xfrm>
            <a:off x="4604527" y="3653397"/>
            <a:ext cx="437250" cy="402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44E41-BDA0-B165-BB60-058418E5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564DF0C-A67B-F0CF-AD5B-C4FEBA66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47880"/>
            <a:ext cx="6783288" cy="1384975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Activity 1: What happened next?</a:t>
            </a:r>
          </a:p>
        </p:txBody>
      </p:sp>
      <p:sp>
        <p:nvSpPr>
          <p:cNvPr id="2" name="Oval 1" descr="Picture of Alastair Chisholm">
            <a:extLst>
              <a:ext uri="{FF2B5EF4-FFF2-40B4-BE49-F238E27FC236}">
                <a16:creationId xmlns:a16="http://schemas.microsoft.com/office/drawing/2014/main" id="{20B2A594-E9BA-D4A8-6E88-8A8294161E0B}"/>
              </a:ext>
            </a:extLst>
          </p:cNvPr>
          <p:cNvSpPr/>
          <p:nvPr/>
        </p:nvSpPr>
        <p:spPr>
          <a:xfrm>
            <a:off x="7272300" y="142291"/>
            <a:ext cx="1630524" cy="163052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5DD23DF9-4BD0-305F-0396-A440E8DC1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5133" y="2276872"/>
            <a:ext cx="8229600" cy="2592288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I’m going to give you five lines from the start of a story. My challenge to you is: can you carry on the story?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F7C62-037D-5C33-8F19-310C234EA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7C3CA-EFFA-87D2-A222-B907CFB01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4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5079DF-1CB2-DE60-8A91-5A2062F84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34B624-0DB1-A372-B06F-778E81AC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5999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What happened next: Option (1)</a:t>
            </a:r>
          </a:p>
        </p:txBody>
      </p:sp>
      <p:pic>
        <p:nvPicPr>
          <p:cNvPr id="3" name="Picture 2" descr="A bolt of lightning hitting a field">
            <a:extLst>
              <a:ext uri="{FF2B5EF4-FFF2-40B4-BE49-F238E27FC236}">
                <a16:creationId xmlns:a16="http://schemas.microsoft.com/office/drawing/2014/main" id="{09500AE5-2611-A5AE-91E7-6B20BB95D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66" y="1319743"/>
            <a:ext cx="2976805" cy="4742352"/>
          </a:xfrm>
          <a:prstGeom prst="rect">
            <a:avLst/>
          </a:prstGeom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FB30288A-86AE-9BA3-D0CA-CCAD77C4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23927" y="2388938"/>
            <a:ext cx="4740805" cy="2592288"/>
          </a:xfrm>
        </p:spPr>
        <p:txBody>
          <a:bodyPr vert="horz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I ran for the doorway as lightning flashed all around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652B9-1888-0BF5-B280-D65BB8204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F8A4C-3CDB-F053-FF54-F17B675FC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4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8748F-8733-1D13-1042-877620081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BD1634-3AF9-4C37-16DF-3922D6F6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5999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What happened next: Option (2)</a:t>
            </a:r>
          </a:p>
        </p:txBody>
      </p:sp>
      <p:pic>
        <p:nvPicPr>
          <p:cNvPr id="3" name="Picture 2" descr="Teddy bear reading a book">
            <a:extLst>
              <a:ext uri="{FF2B5EF4-FFF2-40B4-BE49-F238E27FC236}">
                <a16:creationId xmlns:a16="http://schemas.microsoft.com/office/drawing/2014/main" id="{CA48BF58-0C81-8AC6-9C28-D122D6444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1"/>
          <a:stretch>
            <a:fillRect/>
          </a:stretch>
        </p:blipFill>
        <p:spPr>
          <a:xfrm>
            <a:off x="443066" y="1319743"/>
            <a:ext cx="3480861" cy="4742352"/>
          </a:xfrm>
          <a:prstGeom prst="rect">
            <a:avLst/>
          </a:prstGeom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946132B2-A849-D9B6-6935-53256B230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1960" y="2408008"/>
            <a:ext cx="4740805" cy="2592288"/>
          </a:xfrm>
        </p:spPr>
        <p:txBody>
          <a:bodyPr vert="horz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‘Why are you looking at my book?’ demanded Ellie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94C5D-749E-43A2-BCA8-AB0340A73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181A0-C53C-9F7C-4A64-3F3A8353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4F1BB-85A7-03E3-430E-6197CE01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4503B97-EFED-2703-A330-ED2F214E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5999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What happened next: Option (3)</a:t>
            </a:r>
          </a:p>
        </p:txBody>
      </p:sp>
      <p:pic>
        <p:nvPicPr>
          <p:cNvPr id="3" name="Picture 2" descr="Stars in space">
            <a:extLst>
              <a:ext uri="{FF2B5EF4-FFF2-40B4-BE49-F238E27FC236}">
                <a16:creationId xmlns:a16="http://schemas.microsoft.com/office/drawing/2014/main" id="{AC13E119-8199-6804-E8C5-DD36052C3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66" y="1319743"/>
            <a:ext cx="3480861" cy="4742352"/>
          </a:xfrm>
          <a:prstGeom prst="rect">
            <a:avLst/>
          </a:prstGeom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E2E87E60-AF29-EF67-5B22-2005A82B2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1960" y="2408008"/>
            <a:ext cx="4740805" cy="2592288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The engines roared behind me and we blasted into space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DD95B-9A1A-298F-A3D9-E2FC30962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65929-2596-6004-E431-20645F20B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3190D-4694-1C79-B0ED-AD4EE1B30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0C5423-B623-E97D-1847-FFEF8C4C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5999"/>
            <a:ext cx="8507288" cy="850106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What happened next: Option (4)</a:t>
            </a:r>
          </a:p>
        </p:txBody>
      </p:sp>
      <p:pic>
        <p:nvPicPr>
          <p:cNvPr id="3" name="Picture 2" descr="A forest">
            <a:extLst>
              <a:ext uri="{FF2B5EF4-FFF2-40B4-BE49-F238E27FC236}">
                <a16:creationId xmlns:a16="http://schemas.microsoft.com/office/drawing/2014/main" id="{F3C5D755-6563-260C-FDDD-F134B14AC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66" y="1319743"/>
            <a:ext cx="3480861" cy="4742352"/>
          </a:xfrm>
          <a:prstGeom prst="rect">
            <a:avLst/>
          </a:prstGeom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66F0AAB5-4D96-B015-5CB2-EA2B58E5C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1960" y="2408008"/>
            <a:ext cx="4740805" cy="2592288"/>
          </a:xfrm>
        </p:spPr>
        <p:txBody>
          <a:bodyPr vert="horz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The forest was silent, but I knew something was following 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B616D-6AC7-A65D-2BD1-7353B1A31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42DEC-E396-372D-2366-C79CEA43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36CD995-24A4-4451-AE8B-3607F214D541}" vid="{D1805F6D-B644-492B-A8E2-722CB09986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42feb5-42f4-4875-917d-a8fcb0477ae8" xsi:nil="true"/>
    <lcf76f155ced4ddcb4097134ff3c332f xmlns="e8fe8bb9-e0d4-4ac3-b920-326070b987fc">
      <Terms xmlns="http://schemas.microsoft.com/office/infopath/2007/PartnerControls"/>
    </lcf76f155ced4ddcb4097134ff3c332f>
    <Notes0 xmlns="e8fe8bb9-e0d4-4ac3-b920-326070b987fc" xsi:nil="true"/>
    <Added_x0020_by xmlns="e8fe8bb9-e0d4-4ac3-b920-326070b987fc">
      <UserInfo>
        <DisplayName/>
        <AccountId xsi:nil="true"/>
        <AccountType/>
      </UserInfo>
    </Added_x0020_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85B6A84FF374FB0FF4EC4BB9AFA49" ma:contentTypeVersion="24" ma:contentTypeDescription="Create a new document." ma:contentTypeScope="" ma:versionID="9195f5417c91c93c7b3e060401e0edc8">
  <xsd:schema xmlns:xsd="http://www.w3.org/2001/XMLSchema" xmlns:xs="http://www.w3.org/2001/XMLSchema" xmlns:p="http://schemas.microsoft.com/office/2006/metadata/properties" xmlns:ns2="6b42feb5-42f4-4875-917d-a8fcb0477ae8" xmlns:ns3="e8fe8bb9-e0d4-4ac3-b920-326070b987fc" targetNamespace="http://schemas.microsoft.com/office/2006/metadata/properties" ma:root="true" ma:fieldsID="ec649c151c5def66d91759c78aec2fd4" ns2:_="" ns3:_="">
    <xsd:import namespace="6b42feb5-42f4-4875-917d-a8fcb0477ae8"/>
    <xsd:import namespace="e8fe8bb9-e0d4-4ac3-b920-326070b98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Added_x0020_by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feb5-42f4-4875-917d-a8fcb0477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b56ac4-af9b-4662-9143-bdd5b02ef649}" ma:internalName="TaxCatchAll" ma:showField="CatchAllData" ma:web="6b42feb5-42f4-4875-917d-a8fcb0477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8bb9-e0d4-4ac3-b920-326070b98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60978a-abcb-4ac2-a434-47d9e9533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Added_x0020_by" ma:index="24" nillable="true" ma:displayName="Added by" ma:list="UserInfo" ma:SharePointGroup="0" ma:internalName="Added_x0020_by" ma:showField="User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otes0" ma:index="25" nillable="true" ma:displayName="Not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4CFAA-E66A-46A4-B23E-2FC0A1CD8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ACC0F-54E0-43AF-8A2D-4B03D919CD8D}">
  <ds:schemaRefs>
    <ds:schemaRef ds:uri="6b42feb5-42f4-4875-917d-a8fcb0477ae8"/>
    <ds:schemaRef ds:uri="http://schemas.microsoft.com/office/2006/documentManagement/types"/>
    <ds:schemaRef ds:uri="http://schemas.microsoft.com/office/2006/metadata/properties"/>
    <ds:schemaRef ds:uri="e8fe8bb9-e0d4-4ac3-b920-326070b987fc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713DE7A-7B37-4235-AF90-3AE3C42175D2}">
  <ds:schemaRefs>
    <ds:schemaRef ds:uri="6b42feb5-42f4-4875-917d-a8fcb0477ae8"/>
    <ds:schemaRef ds:uri="e8fe8bb9-e0d4-4ac3-b920-326070b987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SBT Presentation Templates - Arial - 2022 update</Template>
  <TotalTime>2</TotalTime>
  <Words>1181</Words>
  <Application>Microsoft Office PowerPoint</Application>
  <PresentationFormat>On-screen Show (4:3)</PresentationFormat>
  <Paragraphs>155</Paragraphs>
  <Slides>41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Helvetica Neue</vt:lpstr>
      <vt:lpstr>Office Theme</vt:lpstr>
      <vt:lpstr>How to use this PowerPoint</vt:lpstr>
      <vt:lpstr>Alastair Chisholm’s  creative writing prompts</vt:lpstr>
      <vt:lpstr>Introduction</vt:lpstr>
      <vt:lpstr>Activity 1: What happened next?</vt:lpstr>
      <vt:lpstr>Activity 1: What happened next?</vt:lpstr>
      <vt:lpstr>What happened next: Option (1)</vt:lpstr>
      <vt:lpstr>What happened next: Option (2)</vt:lpstr>
      <vt:lpstr>What happened next: Option (3)</vt:lpstr>
      <vt:lpstr>What happened next: Option (4)</vt:lpstr>
      <vt:lpstr>What happened next: Option (5)</vt:lpstr>
      <vt:lpstr>Wait! Before you start!</vt:lpstr>
      <vt:lpstr>Pick your opening line…</vt:lpstr>
      <vt:lpstr>What happened next: share your story! </vt:lpstr>
      <vt:lpstr>Activity 2: Make a story fortune teller</vt:lpstr>
      <vt:lpstr>What is a fortune teller?</vt:lpstr>
      <vt:lpstr>Step 1: Cut out your fortune teller</vt:lpstr>
      <vt:lpstr>Step 2: Fold in half diagonally</vt:lpstr>
      <vt:lpstr>Step 3: Unfold back to normal</vt:lpstr>
      <vt:lpstr>Step 4: Fold diagonally the other way</vt:lpstr>
      <vt:lpstr>Step 5: Unfold back to normal again</vt:lpstr>
      <vt:lpstr>Step 6: Fold in half</vt:lpstr>
      <vt:lpstr>Step 6: Unfold again, blank side facing up</vt:lpstr>
      <vt:lpstr>Step 7: Fold each corner into the centre</vt:lpstr>
      <vt:lpstr>Step 8: Turn over (text side up)</vt:lpstr>
      <vt:lpstr>Step 9: Fold each corner into the centre again</vt:lpstr>
      <vt:lpstr>Step 10: Fold in half so your coloured squares face out</vt:lpstr>
      <vt:lpstr>Step 11: Put your fingers under each coloured square and pinch!</vt:lpstr>
      <vt:lpstr>Step 12: Your fortune teller is complete. Are you ready to discover your story?</vt:lpstr>
      <vt:lpstr>Watch this video to learn how to get your story from your fortune teller.</vt:lpstr>
      <vt:lpstr>Now to find your story!</vt:lpstr>
      <vt:lpstr>The story game: share your story!</vt:lpstr>
      <vt:lpstr>Activity 3: Write the sequel</vt:lpstr>
      <vt:lpstr>Activity 3: Write the sequel</vt:lpstr>
      <vt:lpstr>Fill in your activity sheet</vt:lpstr>
      <vt:lpstr>Write the sequel: share your story!</vt:lpstr>
      <vt:lpstr>Activity 4: A day in the life</vt:lpstr>
      <vt:lpstr>Activity 4: A day in the life</vt:lpstr>
      <vt:lpstr>Choose your character…</vt:lpstr>
      <vt:lpstr>A day in the life: share your story</vt:lpstr>
      <vt:lpstr>Coming up with your own characters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Wilson Garry</dc:creator>
  <cp:lastModifiedBy>Katie Cutforth</cp:lastModifiedBy>
  <cp:revision>3</cp:revision>
  <dcterms:created xsi:type="dcterms:W3CDTF">2026-05-25T11:59:41Z</dcterms:created>
  <dcterms:modified xsi:type="dcterms:W3CDTF">2026-06-18T11:22:30Z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0x010100F8785B6A84FF374FB0FF4EC4BB9AFA49</vt:lpwstr>
  </property>
  <property fmtid="{D5CDD505-2E9C-101B-9397-08002B2CF9AE}" pid="3" name="Order">
    <vt:r8>737600</vt:r8>
  </property>
  <property fmtid="{D5CDD505-2E9C-101B-9397-08002B2CF9AE}" pid="4" name="MediaServiceImageTags">
    <vt:lpwstr/>
  </property>
</Properties>
</file>